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15" autoAdjust="0"/>
    <p:restoredTop sz="94660"/>
  </p:normalViewPr>
  <p:slideViewPr>
    <p:cSldViewPr snapToGrid="0">
      <p:cViewPr varScale="1">
        <p:scale>
          <a:sx n="64" d="100"/>
          <a:sy n="64" d="100"/>
        </p:scale>
        <p:origin x="14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6171D7-EC03-4267-92E4-E6B46BED26DE}"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122982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171D7-EC03-4267-92E4-E6B46BED26DE}"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428739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171D7-EC03-4267-92E4-E6B46BED26DE}"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17310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171D7-EC03-4267-92E4-E6B46BED26DE}"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115855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6171D7-EC03-4267-92E4-E6B46BED26DE}" type="datetimeFigureOut">
              <a:rPr lang="en-US" smtClean="0"/>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342836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6171D7-EC03-4267-92E4-E6B46BED26DE}" type="datetimeFigureOut">
              <a:rPr lang="en-US" smtClean="0"/>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344143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6171D7-EC03-4267-92E4-E6B46BED26DE}" type="datetimeFigureOut">
              <a:rPr lang="en-US" smtClean="0"/>
              <a:t>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27638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6171D7-EC03-4267-92E4-E6B46BED26DE}" type="datetimeFigureOut">
              <a:rPr lang="en-US" smtClean="0"/>
              <a:t>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97988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171D7-EC03-4267-92E4-E6B46BED26DE}" type="datetimeFigureOut">
              <a:rPr lang="en-US" smtClean="0"/>
              <a:t>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359393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171D7-EC03-4267-92E4-E6B46BED26DE}" type="datetimeFigureOut">
              <a:rPr lang="en-US" smtClean="0"/>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3468764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171D7-EC03-4267-92E4-E6B46BED26DE}" type="datetimeFigureOut">
              <a:rPr lang="en-US" smtClean="0"/>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850F-9C53-490A-BA3C-3CF1C88FD4F8}" type="slidenum">
              <a:rPr lang="en-US" smtClean="0"/>
              <a:t>‹#›</a:t>
            </a:fld>
            <a:endParaRPr lang="en-US"/>
          </a:p>
        </p:txBody>
      </p:sp>
    </p:spTree>
    <p:extLst>
      <p:ext uri="{BB962C8B-B14F-4D97-AF65-F5344CB8AC3E}">
        <p14:creationId xmlns:p14="http://schemas.microsoft.com/office/powerpoint/2010/main" val="28773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171D7-EC03-4267-92E4-E6B46BED26DE}" type="datetimeFigureOut">
              <a:rPr lang="en-US" smtClean="0"/>
              <a:t>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C850F-9C53-490A-BA3C-3CF1C88FD4F8}" type="slidenum">
              <a:rPr lang="en-US" smtClean="0"/>
              <a:t>‹#›</a:t>
            </a:fld>
            <a:endParaRPr lang="en-US"/>
          </a:p>
        </p:txBody>
      </p:sp>
    </p:spTree>
    <p:extLst>
      <p:ext uri="{BB962C8B-B14F-4D97-AF65-F5344CB8AC3E}">
        <p14:creationId xmlns:p14="http://schemas.microsoft.com/office/powerpoint/2010/main" val="673655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6099188" y="561837"/>
            <a:ext cx="1833772" cy="584775"/>
          </a:xfrm>
          <a:prstGeom prst="rect">
            <a:avLst/>
          </a:prstGeom>
          <a:noFill/>
        </p:spPr>
        <p:txBody>
          <a:bodyPr wrap="none" lIns="91440" tIns="45720" rIns="91440" bIns="45720">
            <a:spAutoFit/>
          </a:bodyPr>
          <a:lstStyle/>
          <a:p>
            <a:pPr algn="ctr"/>
            <a:r>
              <a:rPr lang="en-US" sz="3200" b="0" cap="none" spc="0" dirty="0">
                <a:ln w="0"/>
                <a:solidFill>
                  <a:schemeClr val="tx1"/>
                </a:solidFill>
                <a:latin typeface="+mj-lt"/>
              </a:rPr>
              <a:t>You Grow.</a:t>
            </a:r>
          </a:p>
        </p:txBody>
      </p:sp>
      <p:sp>
        <p:nvSpPr>
          <p:cNvPr id="10" name="Rectangle 9"/>
          <p:cNvSpPr/>
          <p:nvPr/>
        </p:nvSpPr>
        <p:spPr>
          <a:xfrm>
            <a:off x="6482549" y="946299"/>
            <a:ext cx="1793311" cy="584775"/>
          </a:xfrm>
          <a:prstGeom prst="rect">
            <a:avLst/>
          </a:prstGeom>
          <a:noFill/>
        </p:spPr>
        <p:txBody>
          <a:bodyPr wrap="none" lIns="91440" tIns="45720" rIns="91440" bIns="45720">
            <a:spAutoFit/>
          </a:bodyPr>
          <a:lstStyle/>
          <a:p>
            <a:pPr algn="ctr"/>
            <a:r>
              <a:rPr lang="en-US" sz="3200" dirty="0">
                <a:ln w="0"/>
                <a:latin typeface="+mj-lt"/>
              </a:rPr>
              <a:t>We Grow.</a:t>
            </a:r>
            <a:endParaRPr lang="en-US" sz="3200" b="0" cap="none" spc="0" dirty="0">
              <a:ln w="0"/>
              <a:solidFill>
                <a:schemeClr val="tx1"/>
              </a:solidFill>
              <a:latin typeface="+mj-lt"/>
            </a:endParaRPr>
          </a:p>
        </p:txBody>
      </p:sp>
    </p:spTree>
    <p:extLst>
      <p:ext uri="{BB962C8B-B14F-4D97-AF65-F5344CB8AC3E}">
        <p14:creationId xmlns:p14="http://schemas.microsoft.com/office/powerpoint/2010/main" val="19193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266326" y="2205588"/>
            <a:ext cx="2229974" cy="2446824"/>
          </a:xfrm>
          <a:prstGeom prst="rect">
            <a:avLst/>
          </a:prstGeom>
          <a:noFill/>
        </p:spPr>
        <p:txBody>
          <a:bodyPr wrap="square" lIns="91440" tIns="45720" rIns="91440" bIns="45720" anchor="ctr">
            <a:spAutoFit/>
          </a:bodyPr>
          <a:lstStyle/>
          <a:p>
            <a:r>
              <a:rPr lang="en-US" sz="900" dirty="0" err="1"/>
              <a:t>Jalvaibhav</a:t>
            </a:r>
            <a:r>
              <a:rPr lang="en-US" sz="900" dirty="0"/>
              <a:t>, the Integrated Water Resource Management program is in complete alignment with the government’s effort towards ensuring climate resilient communities. The Maharashtra droughts of 2014-15 was a clear result of climate change. This resulted in LTFS taking the lead to combat the adversity and provide some respite to the agrarian community of Maharashtra by initiating the </a:t>
            </a:r>
            <a:r>
              <a:rPr lang="en-US" sz="900" dirty="0" err="1"/>
              <a:t>Jalvaibhav</a:t>
            </a:r>
            <a:r>
              <a:rPr lang="en-US" sz="900" dirty="0"/>
              <a:t> </a:t>
            </a:r>
            <a:r>
              <a:rPr lang="en-US" sz="900" dirty="0" err="1"/>
              <a:t>programme</a:t>
            </a:r>
            <a:r>
              <a:rPr lang="en-US" sz="900" dirty="0"/>
              <a:t>.</a:t>
            </a:r>
          </a:p>
          <a:p>
            <a:endParaRPr lang="en-US" sz="900" dirty="0"/>
          </a:p>
          <a:p>
            <a:r>
              <a:rPr lang="en-US" sz="900" dirty="0"/>
              <a:t>The objective of the </a:t>
            </a:r>
            <a:r>
              <a:rPr lang="en-US" sz="900" dirty="0" err="1"/>
              <a:t>Jalvaibhav</a:t>
            </a:r>
            <a:r>
              <a:rPr lang="en-US" sz="900" dirty="0"/>
              <a:t> </a:t>
            </a:r>
            <a:r>
              <a:rPr lang="en-US" sz="900" dirty="0" err="1"/>
              <a:t>programme</a:t>
            </a:r>
            <a:r>
              <a:rPr lang="en-US" sz="900" dirty="0"/>
              <a:t> is to not only create water structures, but also to strengthen resilience and adaptive capacity to climate-related hazards amongst the community.</a:t>
            </a:r>
          </a:p>
        </p:txBody>
      </p:sp>
    </p:spTree>
    <p:extLst>
      <p:ext uri="{BB962C8B-B14F-4D97-AF65-F5344CB8AC3E}">
        <p14:creationId xmlns:p14="http://schemas.microsoft.com/office/powerpoint/2010/main" val="2700795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8576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28625" y="829293"/>
            <a:ext cx="2743200" cy="923330"/>
          </a:xfrm>
          <a:prstGeom prst="rect">
            <a:avLst/>
          </a:prstGeom>
        </p:spPr>
        <p:txBody>
          <a:bodyPr wrap="square">
            <a:spAutoFit/>
          </a:bodyPr>
          <a:lstStyle/>
          <a:p>
            <a:pPr algn="ctr"/>
            <a:r>
              <a:rPr lang="en-US" sz="900" dirty="0">
                <a:solidFill>
                  <a:schemeClr val="bg1"/>
                </a:solidFill>
              </a:rPr>
              <a:t>The watershed work which was completed in our village helped raise the groundwater level even though there was less rain during the year. With this increased water level, we were able to produce cash crops in the Rabbi season which would otherwise be impossible.</a:t>
            </a:r>
          </a:p>
        </p:txBody>
      </p:sp>
      <p:sp>
        <p:nvSpPr>
          <p:cNvPr id="4" name="Rectangle 3"/>
          <p:cNvSpPr/>
          <p:nvPr/>
        </p:nvSpPr>
        <p:spPr>
          <a:xfrm>
            <a:off x="428625" y="324421"/>
            <a:ext cx="2591607" cy="400110"/>
          </a:xfrm>
          <a:prstGeom prst="rect">
            <a:avLst/>
          </a:prstGeom>
          <a:noFill/>
        </p:spPr>
        <p:txBody>
          <a:bodyPr wrap="none" lIns="91440" tIns="45720" rIns="91440" bIns="45720">
            <a:spAutoFit/>
          </a:bodyPr>
          <a:lstStyle/>
          <a:p>
            <a:pPr algn="ctr"/>
            <a:r>
              <a:rPr lang="en-US" sz="2000" cap="none" spc="0" dirty="0">
                <a:ln w="0"/>
                <a:solidFill>
                  <a:schemeClr val="bg1"/>
                </a:solidFill>
                <a:latin typeface="+mj-lt"/>
              </a:rPr>
              <a:t>Voices from the ground</a:t>
            </a:r>
          </a:p>
        </p:txBody>
      </p:sp>
      <p:sp>
        <p:nvSpPr>
          <p:cNvPr id="5" name="Rectangle 4"/>
          <p:cNvSpPr/>
          <p:nvPr/>
        </p:nvSpPr>
        <p:spPr>
          <a:xfrm>
            <a:off x="995765" y="1816845"/>
            <a:ext cx="1457325" cy="430887"/>
          </a:xfrm>
          <a:prstGeom prst="rect">
            <a:avLst/>
          </a:prstGeom>
        </p:spPr>
        <p:txBody>
          <a:bodyPr wrap="square">
            <a:spAutoFit/>
          </a:bodyPr>
          <a:lstStyle/>
          <a:p>
            <a:pPr algn="ctr"/>
            <a:r>
              <a:rPr lang="en-US" sz="1100" dirty="0" err="1">
                <a:solidFill>
                  <a:srgbClr val="FFC000"/>
                </a:solidFill>
              </a:rPr>
              <a:t>Radha</a:t>
            </a:r>
            <a:r>
              <a:rPr lang="en-US" sz="1100" dirty="0">
                <a:solidFill>
                  <a:srgbClr val="FFC000"/>
                </a:solidFill>
              </a:rPr>
              <a:t> </a:t>
            </a:r>
            <a:r>
              <a:rPr lang="en-US" sz="1100" dirty="0" err="1">
                <a:solidFill>
                  <a:srgbClr val="FFC000"/>
                </a:solidFill>
              </a:rPr>
              <a:t>Kishan</a:t>
            </a:r>
            <a:r>
              <a:rPr lang="en-US" sz="1100" dirty="0">
                <a:solidFill>
                  <a:srgbClr val="FFC000"/>
                </a:solidFill>
              </a:rPr>
              <a:t> </a:t>
            </a:r>
            <a:r>
              <a:rPr lang="en-US" sz="1100" dirty="0" err="1">
                <a:solidFill>
                  <a:srgbClr val="FFC000"/>
                </a:solidFill>
              </a:rPr>
              <a:t>Tonde</a:t>
            </a:r>
            <a:r>
              <a:rPr lang="en-US" sz="1100" dirty="0">
                <a:solidFill>
                  <a:srgbClr val="FFC000"/>
                </a:solidFill>
              </a:rPr>
              <a:t>, </a:t>
            </a:r>
          </a:p>
          <a:p>
            <a:pPr algn="ctr"/>
            <a:r>
              <a:rPr lang="en-US" sz="1100" dirty="0">
                <a:solidFill>
                  <a:srgbClr val="FFC000"/>
                </a:solidFill>
              </a:rPr>
              <a:t>Village : </a:t>
            </a:r>
            <a:r>
              <a:rPr lang="en-US" sz="1100" dirty="0" err="1">
                <a:solidFill>
                  <a:srgbClr val="FFC000"/>
                </a:solidFill>
              </a:rPr>
              <a:t>Seeimoha</a:t>
            </a:r>
            <a:endParaRPr lang="en-US" sz="1100" dirty="0">
              <a:solidFill>
                <a:srgbClr val="FFC000"/>
              </a:solidFill>
            </a:endParaRPr>
          </a:p>
        </p:txBody>
      </p:sp>
      <p:sp>
        <p:nvSpPr>
          <p:cNvPr id="6" name="Rectangle 5"/>
          <p:cNvSpPr/>
          <p:nvPr/>
        </p:nvSpPr>
        <p:spPr>
          <a:xfrm>
            <a:off x="428625" y="2559476"/>
            <a:ext cx="2743200" cy="1061829"/>
          </a:xfrm>
          <a:prstGeom prst="rect">
            <a:avLst/>
          </a:prstGeom>
        </p:spPr>
        <p:txBody>
          <a:bodyPr wrap="square">
            <a:spAutoFit/>
          </a:bodyPr>
          <a:lstStyle/>
          <a:p>
            <a:pPr algn="ctr"/>
            <a:r>
              <a:rPr lang="en-US" sz="900" dirty="0">
                <a:solidFill>
                  <a:schemeClr val="bg1"/>
                </a:solidFill>
              </a:rPr>
              <a:t>Due to deep continuous contour trenches, work in our villages helped to recharge the ground water level with the early rains also and we could get water out for </a:t>
            </a:r>
            <a:r>
              <a:rPr lang="en-US" sz="900" dirty="0" err="1">
                <a:solidFill>
                  <a:schemeClr val="bg1"/>
                </a:solidFill>
              </a:rPr>
              <a:t>Kharip</a:t>
            </a:r>
            <a:r>
              <a:rPr lang="en-US" sz="900" dirty="0">
                <a:solidFill>
                  <a:schemeClr val="bg1"/>
                </a:solidFill>
              </a:rPr>
              <a:t>. ENB structure in our area will hold the rain for longer period and also will help for ground water recharge. With this water, we could get more water for our cotton crop this year.</a:t>
            </a:r>
          </a:p>
        </p:txBody>
      </p:sp>
      <p:sp>
        <p:nvSpPr>
          <p:cNvPr id="8" name="Rectangle 7"/>
          <p:cNvSpPr/>
          <p:nvPr/>
        </p:nvSpPr>
        <p:spPr>
          <a:xfrm>
            <a:off x="990452" y="5880955"/>
            <a:ext cx="1590676" cy="430887"/>
          </a:xfrm>
          <a:prstGeom prst="rect">
            <a:avLst/>
          </a:prstGeom>
        </p:spPr>
        <p:txBody>
          <a:bodyPr wrap="square">
            <a:spAutoFit/>
          </a:bodyPr>
          <a:lstStyle/>
          <a:p>
            <a:pPr algn="ctr"/>
            <a:r>
              <a:rPr lang="en-US" sz="1100" dirty="0">
                <a:solidFill>
                  <a:srgbClr val="FFC000"/>
                </a:solidFill>
              </a:rPr>
              <a:t>Krishna L. </a:t>
            </a:r>
            <a:r>
              <a:rPr lang="en-US" sz="1100" dirty="0" err="1">
                <a:solidFill>
                  <a:srgbClr val="FFC000"/>
                </a:solidFill>
              </a:rPr>
              <a:t>Munde</a:t>
            </a:r>
            <a:endParaRPr lang="en-US" sz="1100" dirty="0">
              <a:solidFill>
                <a:srgbClr val="FFC000"/>
              </a:solidFill>
            </a:endParaRPr>
          </a:p>
          <a:p>
            <a:pPr algn="ctr"/>
            <a:r>
              <a:rPr lang="en-US" sz="1100" dirty="0">
                <a:solidFill>
                  <a:srgbClr val="FFC000"/>
                </a:solidFill>
              </a:rPr>
              <a:t>Village : </a:t>
            </a:r>
            <a:r>
              <a:rPr lang="en-US" sz="1100" dirty="0" err="1">
                <a:solidFill>
                  <a:srgbClr val="FFC000"/>
                </a:solidFill>
              </a:rPr>
              <a:t>Pahadi</a:t>
            </a:r>
            <a:r>
              <a:rPr lang="en-US" sz="1100" dirty="0">
                <a:solidFill>
                  <a:srgbClr val="FFC000"/>
                </a:solidFill>
              </a:rPr>
              <a:t> </a:t>
            </a:r>
            <a:r>
              <a:rPr lang="en-US" sz="1100" dirty="0" err="1">
                <a:solidFill>
                  <a:srgbClr val="FFC000"/>
                </a:solidFill>
              </a:rPr>
              <a:t>Padgaon</a:t>
            </a:r>
            <a:r>
              <a:rPr lang="en-US" sz="1100" dirty="0">
                <a:solidFill>
                  <a:srgbClr val="FFC000"/>
                </a:solidFill>
              </a:rPr>
              <a:t> </a:t>
            </a:r>
          </a:p>
        </p:txBody>
      </p:sp>
      <p:sp>
        <p:nvSpPr>
          <p:cNvPr id="9" name="Rectangle 8"/>
          <p:cNvSpPr/>
          <p:nvPr/>
        </p:nvSpPr>
        <p:spPr>
          <a:xfrm>
            <a:off x="428625" y="4565357"/>
            <a:ext cx="2743200" cy="1200329"/>
          </a:xfrm>
          <a:prstGeom prst="rect">
            <a:avLst/>
          </a:prstGeom>
        </p:spPr>
        <p:txBody>
          <a:bodyPr wrap="square">
            <a:spAutoFit/>
          </a:bodyPr>
          <a:lstStyle/>
          <a:p>
            <a:pPr algn="ctr"/>
            <a:r>
              <a:rPr lang="en-US" sz="900" dirty="0">
                <a:solidFill>
                  <a:schemeClr val="bg1"/>
                </a:solidFill>
              </a:rPr>
              <a:t>The works of loose boulder structures and Gabion structure done under </a:t>
            </a:r>
            <a:r>
              <a:rPr lang="en-US" sz="900" dirty="0" err="1">
                <a:solidFill>
                  <a:schemeClr val="bg1"/>
                </a:solidFill>
              </a:rPr>
              <a:t>Jalvaibhav</a:t>
            </a:r>
            <a:r>
              <a:rPr lang="en-US" sz="900" dirty="0">
                <a:solidFill>
                  <a:schemeClr val="bg1"/>
                </a:solidFill>
              </a:rPr>
              <a:t> </a:t>
            </a:r>
            <a:r>
              <a:rPr lang="en-US" sz="900" dirty="0" err="1">
                <a:solidFill>
                  <a:schemeClr val="bg1"/>
                </a:solidFill>
              </a:rPr>
              <a:t>Prakalp</a:t>
            </a:r>
            <a:r>
              <a:rPr lang="en-US" sz="900" dirty="0">
                <a:solidFill>
                  <a:schemeClr val="bg1"/>
                </a:solidFill>
              </a:rPr>
              <a:t> has benefitted me. Till last year, I was able to take rabbi crops only in </a:t>
            </a:r>
          </a:p>
          <a:p>
            <a:pPr algn="ctr"/>
            <a:r>
              <a:rPr lang="en-US" sz="900" dirty="0">
                <a:solidFill>
                  <a:schemeClr val="bg1"/>
                </a:solidFill>
              </a:rPr>
              <a:t>1 acre or less of my land. But this time I am able to use 1.2-2 acre of land. Our well is recharging. The works will benefit more for us in future. I am much thankful to LTFS.</a:t>
            </a:r>
          </a:p>
        </p:txBody>
      </p:sp>
      <p:sp>
        <p:nvSpPr>
          <p:cNvPr id="10" name="Rectangle 9"/>
          <p:cNvSpPr/>
          <p:nvPr/>
        </p:nvSpPr>
        <p:spPr>
          <a:xfrm>
            <a:off x="995765" y="3736574"/>
            <a:ext cx="1590676" cy="430887"/>
          </a:xfrm>
          <a:prstGeom prst="rect">
            <a:avLst/>
          </a:prstGeom>
        </p:spPr>
        <p:txBody>
          <a:bodyPr wrap="square">
            <a:spAutoFit/>
          </a:bodyPr>
          <a:lstStyle/>
          <a:p>
            <a:pPr algn="ctr"/>
            <a:r>
              <a:rPr lang="en-US" sz="1100" dirty="0" err="1">
                <a:solidFill>
                  <a:srgbClr val="FFC000"/>
                </a:solidFill>
              </a:rPr>
              <a:t>Ashrub</a:t>
            </a:r>
            <a:r>
              <a:rPr lang="en-US" sz="1100" dirty="0">
                <a:solidFill>
                  <a:srgbClr val="FFC000"/>
                </a:solidFill>
              </a:rPr>
              <a:t> Bade</a:t>
            </a:r>
          </a:p>
          <a:p>
            <a:pPr algn="ctr"/>
            <a:r>
              <a:rPr lang="en-US" sz="1100" dirty="0">
                <a:solidFill>
                  <a:srgbClr val="FFC000"/>
                </a:solidFill>
              </a:rPr>
              <a:t>Village : </a:t>
            </a:r>
            <a:r>
              <a:rPr lang="en-US" sz="1100" dirty="0" err="1">
                <a:solidFill>
                  <a:srgbClr val="FFC000"/>
                </a:solidFill>
              </a:rPr>
              <a:t>Gawandhara</a:t>
            </a:r>
            <a:r>
              <a:rPr lang="en-US" sz="1100" dirty="0">
                <a:solidFill>
                  <a:srgbClr val="FFC000"/>
                </a:solidFill>
              </a:rPr>
              <a:t> </a:t>
            </a:r>
          </a:p>
        </p:txBody>
      </p:sp>
    </p:spTree>
    <p:extLst>
      <p:ext uri="{BB962C8B-B14F-4D97-AF65-F5344CB8AC3E}">
        <p14:creationId xmlns:p14="http://schemas.microsoft.com/office/powerpoint/2010/main" val="2064758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095500" y="972168"/>
            <a:ext cx="2743200" cy="738664"/>
          </a:xfrm>
          <a:prstGeom prst="rect">
            <a:avLst/>
          </a:prstGeom>
        </p:spPr>
        <p:txBody>
          <a:bodyPr wrap="square">
            <a:spAutoFit/>
          </a:bodyPr>
          <a:lstStyle/>
          <a:p>
            <a:r>
              <a:rPr lang="en-US" sz="700" b="1" dirty="0"/>
              <a:t>DOHA</a:t>
            </a:r>
            <a:r>
              <a:rPr lang="en-US" sz="700" dirty="0"/>
              <a:t> </a:t>
            </a:r>
            <a:r>
              <a:rPr lang="en-US" sz="700" b="1" dirty="0"/>
              <a:t>MODEL</a:t>
            </a:r>
            <a:r>
              <a:rPr lang="en-US" sz="700" dirty="0"/>
              <a:t> : It is an eco-friendly and low cost water </a:t>
            </a:r>
          </a:p>
          <a:p>
            <a:r>
              <a:rPr lang="en-US" sz="700" dirty="0"/>
              <a:t>harvesting structure built at the bed level of the stream. </a:t>
            </a:r>
          </a:p>
          <a:p>
            <a:r>
              <a:rPr lang="en-US" sz="700" dirty="0"/>
              <a:t>It helps in harvesting rain water below ground level and </a:t>
            </a:r>
          </a:p>
          <a:p>
            <a:r>
              <a:rPr lang="en-US" sz="700" dirty="0"/>
              <a:t>recharging groundwater tables of nearby areas. </a:t>
            </a:r>
            <a:r>
              <a:rPr lang="en-US" sz="700" dirty="0" err="1"/>
              <a:t>Dohas</a:t>
            </a:r>
            <a:r>
              <a:rPr lang="en-US" sz="700" dirty="0"/>
              <a:t> </a:t>
            </a:r>
          </a:p>
          <a:p>
            <a:r>
              <a:rPr lang="en-US" sz="700" dirty="0"/>
              <a:t>help to reduce the soil erosion and recharge the ground </a:t>
            </a:r>
          </a:p>
          <a:p>
            <a:r>
              <a:rPr lang="en-US" sz="700" dirty="0"/>
              <a:t>water level with less rainfall.</a:t>
            </a:r>
          </a:p>
        </p:txBody>
      </p:sp>
      <p:sp>
        <p:nvSpPr>
          <p:cNvPr id="4" name="Rectangle 3"/>
          <p:cNvSpPr/>
          <p:nvPr/>
        </p:nvSpPr>
        <p:spPr>
          <a:xfrm>
            <a:off x="6134100" y="972168"/>
            <a:ext cx="2743200" cy="630942"/>
          </a:xfrm>
          <a:prstGeom prst="rect">
            <a:avLst/>
          </a:prstGeom>
        </p:spPr>
        <p:txBody>
          <a:bodyPr wrap="square">
            <a:spAutoFit/>
          </a:bodyPr>
          <a:lstStyle/>
          <a:p>
            <a:r>
              <a:rPr lang="en-US" sz="700" b="1" dirty="0"/>
              <a:t>FARM BUNDING/COMPARTMENT BUNDING</a:t>
            </a:r>
            <a:r>
              <a:rPr lang="en-US" sz="700" dirty="0"/>
              <a:t> :  </a:t>
            </a:r>
          </a:p>
          <a:p>
            <a:r>
              <a:rPr lang="en-US" sz="700" dirty="0"/>
              <a:t>Farm bund or compartment </a:t>
            </a:r>
            <a:r>
              <a:rPr lang="en-US" sz="700" dirty="0" err="1"/>
              <a:t>bunding</a:t>
            </a:r>
            <a:r>
              <a:rPr lang="en-US" sz="700" dirty="0"/>
              <a:t> helps to reduce top </a:t>
            </a:r>
          </a:p>
          <a:p>
            <a:r>
              <a:rPr lang="en-US" sz="700" dirty="0"/>
              <a:t>fertile erosion from crop land as well as water harvesting </a:t>
            </a:r>
          </a:p>
          <a:p>
            <a:r>
              <a:rPr lang="en-US" sz="700" dirty="0"/>
              <a:t>at micro </a:t>
            </a:r>
            <a:r>
              <a:rPr lang="en-US" sz="700" dirty="0" err="1"/>
              <a:t>levael</a:t>
            </a:r>
            <a:r>
              <a:rPr lang="en-US" sz="700" dirty="0"/>
              <a:t>. Compartment </a:t>
            </a:r>
            <a:r>
              <a:rPr lang="en-US" sz="700" dirty="0" err="1"/>
              <a:t>bunding</a:t>
            </a:r>
            <a:r>
              <a:rPr lang="en-US" sz="700" dirty="0"/>
              <a:t> can help recharge </a:t>
            </a:r>
          </a:p>
          <a:p>
            <a:r>
              <a:rPr lang="en-US" sz="700" dirty="0"/>
              <a:t>2.5 Lakh </a:t>
            </a:r>
            <a:r>
              <a:rPr lang="en-US" sz="700" dirty="0" err="1"/>
              <a:t>litres</a:t>
            </a:r>
            <a:r>
              <a:rPr lang="en-US" sz="700" dirty="0"/>
              <a:t> of water per acre over the year.</a:t>
            </a:r>
          </a:p>
        </p:txBody>
      </p:sp>
      <p:sp>
        <p:nvSpPr>
          <p:cNvPr id="5" name="Rectangle 4"/>
          <p:cNvSpPr/>
          <p:nvPr/>
        </p:nvSpPr>
        <p:spPr>
          <a:xfrm>
            <a:off x="2095500" y="1778415"/>
            <a:ext cx="2743200" cy="738664"/>
          </a:xfrm>
          <a:prstGeom prst="rect">
            <a:avLst/>
          </a:prstGeom>
        </p:spPr>
        <p:txBody>
          <a:bodyPr wrap="square">
            <a:spAutoFit/>
          </a:bodyPr>
          <a:lstStyle/>
          <a:p>
            <a:r>
              <a:rPr lang="en-US" sz="700" b="1" dirty="0"/>
              <a:t>WATER ACCUMULATED PITS (WAP)</a:t>
            </a:r>
            <a:r>
              <a:rPr lang="en-US" sz="700" dirty="0"/>
              <a:t> : These structures </a:t>
            </a:r>
          </a:p>
          <a:p>
            <a:r>
              <a:rPr lang="en-US" sz="700" dirty="0"/>
              <a:t>are done on small stream or brooks to conserve water with </a:t>
            </a:r>
          </a:p>
          <a:p>
            <a:r>
              <a:rPr lang="en-US" sz="700" dirty="0"/>
              <a:t>the dimensions of 5m*3m*2m. They can hold water up to </a:t>
            </a:r>
          </a:p>
          <a:p>
            <a:r>
              <a:rPr lang="en-US" sz="700" dirty="0"/>
              <a:t>30,000 </a:t>
            </a:r>
            <a:r>
              <a:rPr lang="en-US" sz="700" dirty="0" err="1"/>
              <a:t>litre</a:t>
            </a:r>
            <a:r>
              <a:rPr lang="en-US" sz="700" dirty="0"/>
              <a:t> at a time and can recharge up to 1.5 lakh </a:t>
            </a:r>
            <a:r>
              <a:rPr lang="en-US" sz="700" dirty="0" err="1"/>
              <a:t>litre</a:t>
            </a:r>
            <a:r>
              <a:rPr lang="en-US" sz="700" dirty="0"/>
              <a:t> </a:t>
            </a:r>
          </a:p>
          <a:p>
            <a:r>
              <a:rPr lang="en-US" sz="700" dirty="0"/>
              <a:t>per annum (assuming that it will get filled at least </a:t>
            </a:r>
          </a:p>
          <a:p>
            <a:r>
              <a:rPr lang="en-US" sz="700" dirty="0"/>
              <a:t>5 times in a year)</a:t>
            </a:r>
          </a:p>
        </p:txBody>
      </p:sp>
      <p:sp>
        <p:nvSpPr>
          <p:cNvPr id="6" name="Rectangle 5"/>
          <p:cNvSpPr/>
          <p:nvPr/>
        </p:nvSpPr>
        <p:spPr>
          <a:xfrm>
            <a:off x="6134100" y="1832592"/>
            <a:ext cx="2743200" cy="523220"/>
          </a:xfrm>
          <a:prstGeom prst="rect">
            <a:avLst/>
          </a:prstGeom>
        </p:spPr>
        <p:txBody>
          <a:bodyPr wrap="square">
            <a:spAutoFit/>
          </a:bodyPr>
          <a:lstStyle/>
          <a:p>
            <a:r>
              <a:rPr lang="en-US" sz="700" b="1" dirty="0"/>
              <a:t>REJUVENATION OF TUBE WELLS</a:t>
            </a:r>
            <a:r>
              <a:rPr lang="en-US" sz="700" dirty="0"/>
              <a:t> : Repair and </a:t>
            </a:r>
          </a:p>
          <a:p>
            <a:r>
              <a:rPr lang="en-US" sz="700" dirty="0"/>
              <a:t>rejuvenation of tube wells to effectively recharge the </a:t>
            </a:r>
          </a:p>
          <a:p>
            <a:r>
              <a:rPr lang="en-US" sz="700" dirty="0"/>
              <a:t>water percolated through revived water bodies and </a:t>
            </a:r>
          </a:p>
          <a:p>
            <a:r>
              <a:rPr lang="en-US" sz="700" dirty="0"/>
              <a:t>water harvesting structures.</a:t>
            </a:r>
          </a:p>
        </p:txBody>
      </p:sp>
      <p:sp>
        <p:nvSpPr>
          <p:cNvPr id="7" name="Rectangle 6"/>
          <p:cNvSpPr/>
          <p:nvPr/>
        </p:nvSpPr>
        <p:spPr>
          <a:xfrm>
            <a:off x="2095500" y="2599046"/>
            <a:ext cx="2857500" cy="846386"/>
          </a:xfrm>
          <a:prstGeom prst="rect">
            <a:avLst/>
          </a:prstGeom>
        </p:spPr>
        <p:txBody>
          <a:bodyPr wrap="square">
            <a:spAutoFit/>
          </a:bodyPr>
          <a:lstStyle/>
          <a:p>
            <a:r>
              <a:rPr lang="en-US" sz="700" b="1" dirty="0"/>
              <a:t>CONTINUOUS CONTOUR TRENCHES (CCT)</a:t>
            </a:r>
            <a:r>
              <a:rPr lang="en-US" sz="700" dirty="0"/>
              <a:t> : Continuous </a:t>
            </a:r>
          </a:p>
          <a:p>
            <a:r>
              <a:rPr lang="en-US" sz="700" dirty="0"/>
              <a:t>contour trenches are created on hilly areas on upper hilly tract. </a:t>
            </a:r>
          </a:p>
          <a:p>
            <a:r>
              <a:rPr lang="en-US" sz="700" dirty="0"/>
              <a:t>These help in conservation of soil and water in upper hilly tracts. </a:t>
            </a:r>
          </a:p>
          <a:p>
            <a:r>
              <a:rPr lang="en-US" sz="700" dirty="0"/>
              <a:t>Thus the water percolates down with aquifer and helps to increase </a:t>
            </a:r>
          </a:p>
          <a:p>
            <a:r>
              <a:rPr lang="en-US" sz="700" dirty="0"/>
              <a:t>water levels of well in surrounding area. Excavators are deployed </a:t>
            </a:r>
          </a:p>
          <a:p>
            <a:r>
              <a:rPr lang="en-US" sz="700" dirty="0"/>
              <a:t>for digging the contours. Distance between the contour lines is </a:t>
            </a:r>
          </a:p>
          <a:p>
            <a:r>
              <a:rPr lang="en-US" sz="700" dirty="0"/>
              <a:t>30 meters and depth of CCT is 1 meter based on slope of hill.</a:t>
            </a:r>
          </a:p>
        </p:txBody>
      </p:sp>
      <p:sp>
        <p:nvSpPr>
          <p:cNvPr id="8" name="Rectangle 7"/>
          <p:cNvSpPr/>
          <p:nvPr/>
        </p:nvSpPr>
        <p:spPr>
          <a:xfrm>
            <a:off x="6134100" y="2611620"/>
            <a:ext cx="2743200" cy="415498"/>
          </a:xfrm>
          <a:prstGeom prst="rect">
            <a:avLst/>
          </a:prstGeom>
        </p:spPr>
        <p:txBody>
          <a:bodyPr wrap="square">
            <a:spAutoFit/>
          </a:bodyPr>
          <a:lstStyle/>
          <a:p>
            <a:r>
              <a:rPr lang="en-US" sz="700" b="1" dirty="0"/>
              <a:t>EARTHEN NALA BUNDS</a:t>
            </a:r>
            <a:r>
              <a:rPr lang="en-US" sz="700" dirty="0"/>
              <a:t> : This is built across the </a:t>
            </a:r>
          </a:p>
          <a:p>
            <a:r>
              <a:rPr lang="en-US" sz="700" dirty="0"/>
              <a:t>stream to stop the water and conserve the water </a:t>
            </a:r>
          </a:p>
          <a:p>
            <a:r>
              <a:rPr lang="en-US" sz="700" dirty="0"/>
              <a:t>and store water.</a:t>
            </a:r>
          </a:p>
        </p:txBody>
      </p:sp>
      <p:sp>
        <p:nvSpPr>
          <p:cNvPr id="9" name="Rectangle 8"/>
          <p:cNvSpPr/>
          <p:nvPr/>
        </p:nvSpPr>
        <p:spPr>
          <a:xfrm>
            <a:off x="2095500" y="3432351"/>
            <a:ext cx="2743200" cy="846386"/>
          </a:xfrm>
          <a:prstGeom prst="rect">
            <a:avLst/>
          </a:prstGeom>
        </p:spPr>
        <p:txBody>
          <a:bodyPr wrap="square">
            <a:spAutoFit/>
          </a:bodyPr>
          <a:lstStyle/>
          <a:p>
            <a:r>
              <a:rPr lang="en-US" sz="700" b="1" dirty="0"/>
              <a:t>LOOSE BOULDER STRUCTURES</a:t>
            </a:r>
            <a:r>
              <a:rPr lang="en-US" sz="700" dirty="0"/>
              <a:t> : This is a small structure </a:t>
            </a:r>
          </a:p>
          <a:p>
            <a:r>
              <a:rPr lang="en-US" sz="700" dirty="0"/>
              <a:t>constructed in the upper ridge of watershed area or waste </a:t>
            </a:r>
          </a:p>
          <a:p>
            <a:r>
              <a:rPr lang="en-US" sz="700" dirty="0"/>
              <a:t>land having slope more than 5%, undulating topography and </a:t>
            </a:r>
          </a:p>
          <a:p>
            <a:r>
              <a:rPr lang="en-US" sz="700" dirty="0"/>
              <a:t>where run off is high. This intervention helps to reduce velocity </a:t>
            </a:r>
          </a:p>
          <a:p>
            <a:r>
              <a:rPr lang="en-US" sz="700" dirty="0"/>
              <a:t>of run off and stop erosion in upper part of watershed. All of </a:t>
            </a:r>
          </a:p>
          <a:p>
            <a:r>
              <a:rPr lang="en-US" sz="700" dirty="0"/>
              <a:t>these structures are constructed with help of local material </a:t>
            </a:r>
          </a:p>
          <a:p>
            <a:r>
              <a:rPr lang="en-US" sz="700" dirty="0"/>
              <a:t>available at site.</a:t>
            </a:r>
          </a:p>
        </p:txBody>
      </p:sp>
      <p:sp>
        <p:nvSpPr>
          <p:cNvPr id="10" name="Rectangle 9"/>
          <p:cNvSpPr/>
          <p:nvPr/>
        </p:nvSpPr>
        <p:spPr>
          <a:xfrm>
            <a:off x="6134100" y="3411152"/>
            <a:ext cx="2743200" cy="1061829"/>
          </a:xfrm>
          <a:prstGeom prst="rect">
            <a:avLst/>
          </a:prstGeom>
        </p:spPr>
        <p:txBody>
          <a:bodyPr wrap="square">
            <a:spAutoFit/>
          </a:bodyPr>
          <a:lstStyle/>
          <a:p>
            <a:r>
              <a:rPr lang="en-US" sz="700" b="1" dirty="0"/>
              <a:t>DE-SILTING OF DAMS AND POURING SILT </a:t>
            </a:r>
          </a:p>
          <a:p>
            <a:r>
              <a:rPr lang="en-US" sz="700" b="1" dirty="0"/>
              <a:t>ON THE LAND</a:t>
            </a:r>
            <a:r>
              <a:rPr lang="en-US" sz="700" dirty="0"/>
              <a:t> : Majority of the water bodies in and </a:t>
            </a:r>
          </a:p>
          <a:p>
            <a:r>
              <a:rPr lang="en-US" sz="700" dirty="0"/>
              <a:t>around the villages are filled with fertile silt and this has </a:t>
            </a:r>
          </a:p>
          <a:p>
            <a:r>
              <a:rPr lang="en-US" sz="700" dirty="0"/>
              <a:t>reduced water holding capacity also. The </a:t>
            </a:r>
            <a:r>
              <a:rPr lang="en-US" sz="700" dirty="0" err="1"/>
              <a:t>desilting</a:t>
            </a:r>
            <a:r>
              <a:rPr lang="en-US" sz="700" dirty="0"/>
              <a:t> of the </a:t>
            </a:r>
          </a:p>
          <a:p>
            <a:r>
              <a:rPr lang="en-US" sz="700" dirty="0"/>
              <a:t>water bodies not only increases the gross water holding </a:t>
            </a:r>
          </a:p>
          <a:p>
            <a:r>
              <a:rPr lang="en-US" sz="700" dirty="0"/>
              <a:t>capacity of the water body but also increases the fertility </a:t>
            </a:r>
          </a:p>
          <a:p>
            <a:r>
              <a:rPr lang="en-US" sz="700" dirty="0"/>
              <a:t>quotients of the farms where the silt has been applied. </a:t>
            </a:r>
          </a:p>
          <a:p>
            <a:r>
              <a:rPr lang="en-US" sz="700" dirty="0"/>
              <a:t>The farms where silt has been applied will show </a:t>
            </a:r>
          </a:p>
          <a:p>
            <a:r>
              <a:rPr lang="en-US" sz="700" dirty="0"/>
              <a:t>enhancement in farm incomes at least by 3 times.</a:t>
            </a:r>
          </a:p>
        </p:txBody>
      </p:sp>
      <p:sp>
        <p:nvSpPr>
          <p:cNvPr id="11" name="Rectangle 10"/>
          <p:cNvSpPr/>
          <p:nvPr/>
        </p:nvSpPr>
        <p:spPr>
          <a:xfrm>
            <a:off x="3390900" y="4711624"/>
            <a:ext cx="2743200" cy="523220"/>
          </a:xfrm>
          <a:prstGeom prst="rect">
            <a:avLst/>
          </a:prstGeom>
        </p:spPr>
        <p:txBody>
          <a:bodyPr wrap="square">
            <a:spAutoFit/>
          </a:bodyPr>
          <a:lstStyle/>
          <a:p>
            <a:pPr algn="ctr"/>
            <a:r>
              <a:rPr lang="en-US" sz="1400" dirty="0"/>
              <a:t>Convergence with Local, </a:t>
            </a:r>
          </a:p>
          <a:p>
            <a:pPr algn="ctr"/>
            <a:r>
              <a:rPr lang="en-US" sz="1400" dirty="0"/>
              <a:t>State and National </a:t>
            </a:r>
            <a:r>
              <a:rPr lang="en-US" sz="1400" dirty="0" err="1"/>
              <a:t>Programmes</a:t>
            </a:r>
            <a:endParaRPr lang="en-US" sz="1400" dirty="0"/>
          </a:p>
        </p:txBody>
      </p:sp>
      <p:sp>
        <p:nvSpPr>
          <p:cNvPr id="12" name="Rectangle 11"/>
          <p:cNvSpPr/>
          <p:nvPr/>
        </p:nvSpPr>
        <p:spPr>
          <a:xfrm>
            <a:off x="838200" y="452008"/>
            <a:ext cx="2743200" cy="307777"/>
          </a:xfrm>
          <a:prstGeom prst="rect">
            <a:avLst/>
          </a:prstGeom>
        </p:spPr>
        <p:txBody>
          <a:bodyPr wrap="square">
            <a:spAutoFit/>
          </a:bodyPr>
          <a:lstStyle/>
          <a:p>
            <a:r>
              <a:rPr lang="en-US" sz="1400" dirty="0"/>
              <a:t>Water Structures Created</a:t>
            </a:r>
          </a:p>
        </p:txBody>
      </p:sp>
    </p:spTree>
    <p:extLst>
      <p:ext uri="{BB962C8B-B14F-4D97-AF65-F5344CB8AC3E}">
        <p14:creationId xmlns:p14="http://schemas.microsoft.com/office/powerpoint/2010/main" val="1470316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24525" y="820593"/>
            <a:ext cx="2743200" cy="5216813"/>
          </a:xfrm>
          <a:prstGeom prst="rect">
            <a:avLst/>
          </a:prstGeom>
        </p:spPr>
        <p:txBody>
          <a:bodyPr wrap="square" anchor="ctr">
            <a:spAutoFit/>
          </a:bodyPr>
          <a:lstStyle/>
          <a:p>
            <a:r>
              <a:rPr lang="en-US" sz="900" dirty="0"/>
              <a:t>The economic empowerment of women is at the heart of the 2030 UN Agenda. The Sustainable Development Goals would not be achieved if there is no accelerated action to empower women economically. Women's participation in all spheres of life, including in the economy, is essential to sustainable and durable peace and to the realization of human rights. Government schemes like </a:t>
            </a:r>
            <a:r>
              <a:rPr lang="en-US" sz="900" dirty="0" err="1"/>
              <a:t>Aadhaar</a:t>
            </a:r>
            <a:r>
              <a:rPr lang="en-US" sz="900" dirty="0"/>
              <a:t> Pay, more </a:t>
            </a:r>
            <a:r>
              <a:rPr lang="en-US" sz="900" dirty="0" err="1"/>
              <a:t>PoS</a:t>
            </a:r>
            <a:r>
              <a:rPr lang="en-US" sz="900" dirty="0"/>
              <a:t> machines, Bharat Net, would go a long way to augment the drive towards digital transformation.</a:t>
            </a:r>
          </a:p>
          <a:p>
            <a:endParaRPr lang="en-US" sz="900" dirty="0"/>
          </a:p>
          <a:p>
            <a:r>
              <a:rPr lang="en-US" sz="900" dirty="0"/>
              <a:t>To increase the uptake of digital financial services among rural women, we have to address three issues. The first is their lack of awareness and access to digital technology; the second is conservative mindset and existing social and cultural norms in households and communities; and the third, of course, is the lack of infrastructure. </a:t>
            </a:r>
          </a:p>
          <a:p>
            <a:endParaRPr lang="en-US" sz="900" dirty="0"/>
          </a:p>
          <a:p>
            <a:r>
              <a:rPr lang="en-US" sz="900" dirty="0"/>
              <a:t>Believing that women, when empowered with skills can become efficient change agents in their community, the 'Digital </a:t>
            </a:r>
            <a:r>
              <a:rPr lang="en-US" sz="900" dirty="0" err="1"/>
              <a:t>Sakhi</a:t>
            </a:r>
            <a:r>
              <a:rPr lang="en-US" sz="900" dirty="0"/>
              <a:t>' </a:t>
            </a:r>
            <a:r>
              <a:rPr lang="en-US" sz="900" dirty="0" err="1"/>
              <a:t>programme</a:t>
            </a:r>
            <a:r>
              <a:rPr lang="en-US" sz="900" dirty="0"/>
              <a:t> was co-created by LTFS along with its implementing partners.</a:t>
            </a:r>
          </a:p>
          <a:p>
            <a:endParaRPr lang="en-US" sz="900" dirty="0"/>
          </a:p>
          <a:p>
            <a:r>
              <a:rPr lang="en-US" sz="900" dirty="0"/>
              <a:t>Digital </a:t>
            </a:r>
            <a:r>
              <a:rPr lang="en-US" sz="900" dirty="0" err="1"/>
              <a:t>Sakhi</a:t>
            </a:r>
            <a:r>
              <a:rPr lang="en-US" sz="900" dirty="0"/>
              <a:t> - The Digital Financial Inclusion </a:t>
            </a:r>
            <a:r>
              <a:rPr lang="en-US" sz="900" dirty="0" err="1"/>
              <a:t>programme</a:t>
            </a:r>
            <a:r>
              <a:rPr lang="en-US" sz="900" dirty="0"/>
              <a:t> believes in bringing the know-how of Digital modes of transactions to rural India. A Digital </a:t>
            </a:r>
            <a:r>
              <a:rPr lang="en-US" sz="900" dirty="0" err="1"/>
              <a:t>Sakhi</a:t>
            </a:r>
            <a:r>
              <a:rPr lang="en-US" sz="900" dirty="0"/>
              <a:t> is a rural woman with a digital device in hand, equipped with skills and knowledge to confidently impart digital financial literacy training to women, particularly entrepreneurs in her villages. </a:t>
            </a:r>
          </a:p>
          <a:p>
            <a:endParaRPr lang="en-US" sz="900" dirty="0"/>
          </a:p>
          <a:p>
            <a:r>
              <a:rPr lang="en-US" sz="900" dirty="0"/>
              <a:t>The 'Digital </a:t>
            </a:r>
            <a:r>
              <a:rPr lang="en-US" sz="900" dirty="0" err="1"/>
              <a:t>Sakhi</a:t>
            </a:r>
            <a:r>
              <a:rPr lang="en-US" sz="900" dirty="0"/>
              <a:t>' </a:t>
            </a:r>
            <a:r>
              <a:rPr lang="en-US" sz="900" dirty="0" err="1"/>
              <a:t>programme</a:t>
            </a:r>
            <a:r>
              <a:rPr lang="en-US" sz="900" dirty="0"/>
              <a:t> has another leg as a part of which women entrepreneurs practicing goat rearing, poultry, dairy and tailoring are chosen and up-skilled in their respective trades to yield better produce. </a:t>
            </a:r>
          </a:p>
        </p:txBody>
      </p:sp>
    </p:spTree>
    <p:extLst>
      <p:ext uri="{BB962C8B-B14F-4D97-AF65-F5344CB8AC3E}">
        <p14:creationId xmlns:p14="http://schemas.microsoft.com/office/powerpoint/2010/main" val="107778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6364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062662" y="2167278"/>
            <a:ext cx="2014538" cy="430887"/>
          </a:xfrm>
          <a:prstGeom prst="rect">
            <a:avLst/>
          </a:prstGeom>
        </p:spPr>
        <p:txBody>
          <a:bodyPr wrap="square" anchor="ctr">
            <a:spAutoFit/>
          </a:bodyPr>
          <a:lstStyle/>
          <a:p>
            <a:pPr algn="ctr"/>
            <a:r>
              <a:rPr lang="en-US" sz="1100" dirty="0">
                <a:solidFill>
                  <a:srgbClr val="FFC000"/>
                </a:solidFill>
              </a:rPr>
              <a:t>Mrs. </a:t>
            </a:r>
            <a:r>
              <a:rPr lang="en-US" sz="1100" dirty="0" err="1">
                <a:solidFill>
                  <a:srgbClr val="FFC000"/>
                </a:solidFill>
              </a:rPr>
              <a:t>Sunita</a:t>
            </a:r>
            <a:r>
              <a:rPr lang="en-US" sz="1100" dirty="0">
                <a:solidFill>
                  <a:srgbClr val="FFC000"/>
                </a:solidFill>
              </a:rPr>
              <a:t> </a:t>
            </a:r>
            <a:r>
              <a:rPr lang="en-US" sz="1100" dirty="0" err="1">
                <a:solidFill>
                  <a:srgbClr val="FFC000"/>
                </a:solidFill>
              </a:rPr>
              <a:t>Taware</a:t>
            </a:r>
            <a:r>
              <a:rPr lang="en-US" sz="1100" dirty="0">
                <a:solidFill>
                  <a:srgbClr val="FFC000"/>
                </a:solidFill>
              </a:rPr>
              <a:t> </a:t>
            </a:r>
          </a:p>
          <a:p>
            <a:pPr algn="ctr"/>
            <a:r>
              <a:rPr lang="en-US" sz="1100" dirty="0">
                <a:solidFill>
                  <a:srgbClr val="FFC000"/>
                </a:solidFill>
              </a:rPr>
              <a:t>Village </a:t>
            </a:r>
            <a:r>
              <a:rPr lang="en-US" sz="1100" dirty="0" err="1">
                <a:solidFill>
                  <a:srgbClr val="FFC000"/>
                </a:solidFill>
              </a:rPr>
              <a:t>Warvand</a:t>
            </a:r>
            <a:r>
              <a:rPr lang="en-US" sz="1100" dirty="0">
                <a:solidFill>
                  <a:srgbClr val="FFC000"/>
                </a:solidFill>
              </a:rPr>
              <a:t> Cluster : </a:t>
            </a:r>
            <a:r>
              <a:rPr lang="en-US" sz="1100" dirty="0" err="1">
                <a:solidFill>
                  <a:srgbClr val="FFC000"/>
                </a:solidFill>
              </a:rPr>
              <a:t>Daund</a:t>
            </a:r>
            <a:endParaRPr lang="en-US" sz="1100" dirty="0">
              <a:solidFill>
                <a:srgbClr val="FFC000"/>
              </a:solidFill>
            </a:endParaRPr>
          </a:p>
        </p:txBody>
      </p:sp>
      <p:sp>
        <p:nvSpPr>
          <p:cNvPr id="4" name="Rectangle 3"/>
          <p:cNvSpPr/>
          <p:nvPr/>
        </p:nvSpPr>
        <p:spPr>
          <a:xfrm>
            <a:off x="5838825" y="831237"/>
            <a:ext cx="2743200" cy="1200329"/>
          </a:xfrm>
          <a:prstGeom prst="rect">
            <a:avLst/>
          </a:prstGeom>
        </p:spPr>
        <p:txBody>
          <a:bodyPr wrap="square">
            <a:spAutoFit/>
          </a:bodyPr>
          <a:lstStyle/>
          <a:p>
            <a:pPr algn="ctr"/>
            <a:endParaRPr lang="en-US" sz="900" dirty="0">
              <a:solidFill>
                <a:schemeClr val="bg1"/>
              </a:solidFill>
            </a:endParaRPr>
          </a:p>
          <a:p>
            <a:pPr algn="ctr"/>
            <a:r>
              <a:rPr lang="en-US" sz="900" dirty="0">
                <a:solidFill>
                  <a:schemeClr val="bg1"/>
                </a:solidFill>
              </a:rPr>
              <a:t>I have been managing a general store along with my husband before enrolling as a Digital </a:t>
            </a:r>
            <a:r>
              <a:rPr lang="en-US" sz="900" dirty="0" err="1">
                <a:solidFill>
                  <a:schemeClr val="bg1"/>
                </a:solidFill>
              </a:rPr>
              <a:t>Sakhi</a:t>
            </a:r>
            <a:r>
              <a:rPr lang="en-US" sz="900" dirty="0">
                <a:solidFill>
                  <a:schemeClr val="bg1"/>
                </a:solidFill>
              </a:rPr>
              <a:t>. Inner transformation through the foundation training enabled me to impart financial literacy with ease among the community. The expertise and confidence that was gained as a Digital </a:t>
            </a:r>
            <a:r>
              <a:rPr lang="en-US" sz="900" dirty="0" err="1">
                <a:solidFill>
                  <a:schemeClr val="bg1"/>
                </a:solidFill>
              </a:rPr>
              <a:t>Sakhi</a:t>
            </a:r>
            <a:r>
              <a:rPr lang="en-US" sz="900" dirty="0">
                <a:solidFill>
                  <a:schemeClr val="bg1"/>
                </a:solidFill>
              </a:rPr>
              <a:t> has enabled me to spread digital financial literacy.</a:t>
            </a:r>
          </a:p>
        </p:txBody>
      </p:sp>
      <p:sp>
        <p:nvSpPr>
          <p:cNvPr id="5" name="Rectangle 4"/>
          <p:cNvSpPr/>
          <p:nvPr/>
        </p:nvSpPr>
        <p:spPr>
          <a:xfrm>
            <a:off x="6062662" y="4844981"/>
            <a:ext cx="2387918" cy="430887"/>
          </a:xfrm>
          <a:prstGeom prst="rect">
            <a:avLst/>
          </a:prstGeom>
        </p:spPr>
        <p:txBody>
          <a:bodyPr wrap="square" anchor="ctr">
            <a:spAutoFit/>
          </a:bodyPr>
          <a:lstStyle/>
          <a:p>
            <a:pPr algn="ctr"/>
            <a:r>
              <a:rPr lang="en-US" sz="1100" dirty="0">
                <a:solidFill>
                  <a:srgbClr val="FFC000"/>
                </a:solidFill>
              </a:rPr>
              <a:t>Mrs. </a:t>
            </a:r>
            <a:r>
              <a:rPr lang="en-US" sz="1100" dirty="0" err="1">
                <a:solidFill>
                  <a:srgbClr val="FFC000"/>
                </a:solidFill>
              </a:rPr>
              <a:t>Laxmi</a:t>
            </a:r>
            <a:r>
              <a:rPr lang="en-US" sz="1100" dirty="0">
                <a:solidFill>
                  <a:srgbClr val="FFC000"/>
                </a:solidFill>
              </a:rPr>
              <a:t> </a:t>
            </a:r>
            <a:r>
              <a:rPr lang="en-US" sz="1100" dirty="0" err="1">
                <a:solidFill>
                  <a:srgbClr val="FFC000"/>
                </a:solidFill>
              </a:rPr>
              <a:t>Patil</a:t>
            </a:r>
            <a:endParaRPr lang="en-US" sz="1100" dirty="0">
              <a:solidFill>
                <a:srgbClr val="FFC000"/>
              </a:solidFill>
            </a:endParaRPr>
          </a:p>
          <a:p>
            <a:pPr algn="ctr"/>
            <a:r>
              <a:rPr lang="en-US" sz="1100" dirty="0">
                <a:solidFill>
                  <a:srgbClr val="FFC000"/>
                </a:solidFill>
              </a:rPr>
              <a:t>Village </a:t>
            </a:r>
            <a:r>
              <a:rPr lang="en-US" sz="1100" dirty="0" err="1">
                <a:solidFill>
                  <a:srgbClr val="FFC000"/>
                </a:solidFill>
              </a:rPr>
              <a:t>Bembali</a:t>
            </a:r>
            <a:r>
              <a:rPr lang="en-US" sz="1100" dirty="0">
                <a:solidFill>
                  <a:srgbClr val="FFC000"/>
                </a:solidFill>
              </a:rPr>
              <a:t> Cluster : </a:t>
            </a:r>
            <a:r>
              <a:rPr lang="en-US" sz="1100" dirty="0" err="1">
                <a:solidFill>
                  <a:srgbClr val="FFC000"/>
                </a:solidFill>
              </a:rPr>
              <a:t>Osmanabad</a:t>
            </a:r>
            <a:endParaRPr lang="en-US" sz="1100" dirty="0">
              <a:solidFill>
                <a:srgbClr val="FFC000"/>
              </a:solidFill>
            </a:endParaRPr>
          </a:p>
        </p:txBody>
      </p:sp>
      <p:sp>
        <p:nvSpPr>
          <p:cNvPr id="6" name="Rectangle 5"/>
          <p:cNvSpPr/>
          <p:nvPr/>
        </p:nvSpPr>
        <p:spPr>
          <a:xfrm>
            <a:off x="5838825" y="3231941"/>
            <a:ext cx="2743200" cy="1477328"/>
          </a:xfrm>
          <a:prstGeom prst="rect">
            <a:avLst/>
          </a:prstGeom>
        </p:spPr>
        <p:txBody>
          <a:bodyPr wrap="square">
            <a:spAutoFit/>
          </a:bodyPr>
          <a:lstStyle/>
          <a:p>
            <a:pPr algn="ctr"/>
            <a:r>
              <a:rPr lang="en-US" sz="900" dirty="0">
                <a:solidFill>
                  <a:schemeClr val="bg1"/>
                </a:solidFill>
              </a:rPr>
              <a:t>I come from an extremely conservative family that did not believe women can step out of their homes and make a contribution to society. This training got my keen interest and attention from the first moment that I heard about it. I imbibed all the trainings on digital financial literacy skills enhancement and EDP. My family members have seen the positive change in me and have become very supportive and encouraging. I enjoy spreading awareness about digital literacy and it gives me tremendous peace of mind and happiness.</a:t>
            </a:r>
          </a:p>
        </p:txBody>
      </p:sp>
    </p:spTree>
    <p:extLst>
      <p:ext uri="{BB962C8B-B14F-4D97-AF65-F5344CB8AC3E}">
        <p14:creationId xmlns:p14="http://schemas.microsoft.com/office/powerpoint/2010/main" val="3427958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639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591300" y="1843950"/>
            <a:ext cx="2065020" cy="3170099"/>
          </a:xfrm>
          <a:prstGeom prst="rect">
            <a:avLst/>
          </a:prstGeom>
        </p:spPr>
        <p:txBody>
          <a:bodyPr wrap="square" anchor="ctr">
            <a:spAutoFit/>
          </a:bodyPr>
          <a:lstStyle/>
          <a:p>
            <a:r>
              <a:rPr lang="en-US" sz="1000" dirty="0"/>
              <a:t>Disasters, natural or man-made are increasing day by day and we as part of the community cannot remain isolated from its effect. Relief and Rehabilitation is an important component of LTFS's CSR policy. </a:t>
            </a:r>
          </a:p>
          <a:p>
            <a:endParaRPr lang="en-US" sz="1000" dirty="0"/>
          </a:p>
          <a:p>
            <a:r>
              <a:rPr lang="en-US" sz="1000" dirty="0"/>
              <a:t>We at times of necessities have contributed to the Prime Minister's relief fund. Also, our employees have gone a step further by being involved directly in relief </a:t>
            </a:r>
            <a:r>
              <a:rPr lang="en-US" sz="1000" dirty="0" err="1"/>
              <a:t>perations</a:t>
            </a:r>
            <a:r>
              <a:rPr lang="en-US" sz="1000" dirty="0"/>
              <a:t>. </a:t>
            </a:r>
          </a:p>
          <a:p>
            <a:endParaRPr lang="en-US" sz="1000" dirty="0"/>
          </a:p>
          <a:p>
            <a:r>
              <a:rPr lang="en-US" sz="1000" dirty="0"/>
              <a:t>Recently, Kerala suffered from one of the most frightful floods in its history and our employees tirelessly involved themselves to ensure that relief packets were provided to the affected people.</a:t>
            </a:r>
          </a:p>
        </p:txBody>
      </p:sp>
    </p:spTree>
    <p:extLst>
      <p:ext uri="{BB962C8B-B14F-4D97-AF65-F5344CB8AC3E}">
        <p14:creationId xmlns:p14="http://schemas.microsoft.com/office/powerpoint/2010/main" val="906791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6591300" y="1166843"/>
            <a:ext cx="2065020" cy="4093428"/>
          </a:xfrm>
          <a:prstGeom prst="rect">
            <a:avLst/>
          </a:prstGeom>
        </p:spPr>
        <p:txBody>
          <a:bodyPr wrap="square" anchor="ctr">
            <a:spAutoFit/>
          </a:bodyPr>
          <a:lstStyle/>
          <a:p>
            <a:r>
              <a:rPr lang="en-US" sz="1000" dirty="0"/>
              <a:t>‘Little drops of water make a mighty ocean', with this thought, “</a:t>
            </a:r>
            <a:r>
              <a:rPr lang="en-US" sz="1000" dirty="0" err="1"/>
              <a:t>Boondein</a:t>
            </a:r>
            <a:r>
              <a:rPr lang="en-US" sz="1000" dirty="0"/>
              <a:t>”, the employee volunteering program was </a:t>
            </a:r>
            <a:r>
              <a:rPr lang="en-US" sz="1000" dirty="0" err="1"/>
              <a:t>conceptualised</a:t>
            </a:r>
            <a:r>
              <a:rPr lang="en-US" sz="1000" dirty="0"/>
              <a:t> in January 2017. LTFS values, respects and attends to the individual’s desire of support. </a:t>
            </a:r>
          </a:p>
          <a:p>
            <a:endParaRPr lang="en-US" sz="1000" dirty="0"/>
          </a:p>
          <a:p>
            <a:r>
              <a:rPr lang="en-US" sz="1000" dirty="0"/>
              <a:t>Through the </a:t>
            </a:r>
            <a:r>
              <a:rPr lang="en-US" sz="1000" dirty="0" err="1"/>
              <a:t>programme</a:t>
            </a:r>
            <a:r>
              <a:rPr lang="en-US" sz="1000" dirty="0"/>
              <a:t> “</a:t>
            </a:r>
            <a:r>
              <a:rPr lang="en-US" sz="1000" dirty="0" err="1"/>
              <a:t>Boondein</a:t>
            </a:r>
            <a:r>
              <a:rPr lang="en-US" sz="1000" dirty="0"/>
              <a:t>”, employees volunteer with their heart and soul in projects and </a:t>
            </a:r>
            <a:r>
              <a:rPr lang="en-US" sz="1000" dirty="0" err="1"/>
              <a:t>programmes</a:t>
            </a:r>
            <a:r>
              <a:rPr lang="en-US" sz="1000" dirty="0"/>
              <a:t>, specially designed themes of water-wise and </a:t>
            </a:r>
          </a:p>
          <a:p>
            <a:r>
              <a:rPr lang="en-US" sz="1000" dirty="0"/>
              <a:t>money-wise to carefully bring changes in the community. </a:t>
            </a:r>
          </a:p>
          <a:p>
            <a:endParaRPr lang="en-US" sz="1000" dirty="0"/>
          </a:p>
          <a:p>
            <a:r>
              <a:rPr lang="en-US" sz="1000" dirty="0"/>
              <a:t>The impact is both ways - as the community gets facilitated with the skills imparted, employees start to care more for the lesser privileged individuals whereby developing a caring culture in the </a:t>
            </a:r>
            <a:r>
              <a:rPr lang="en-US" sz="1000" dirty="0" err="1"/>
              <a:t>organisation</a:t>
            </a:r>
            <a:r>
              <a:rPr lang="en-US" sz="1000" dirty="0"/>
              <a:t>. Employees take pride and display excellence with the confidence that they contribute to a sensitive and compassionate corporate house.</a:t>
            </a:r>
          </a:p>
        </p:txBody>
      </p:sp>
    </p:spTree>
    <p:extLst>
      <p:ext uri="{BB962C8B-B14F-4D97-AF65-F5344CB8AC3E}">
        <p14:creationId xmlns:p14="http://schemas.microsoft.com/office/powerpoint/2010/main" val="116741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942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6" y="19878"/>
            <a:ext cx="9139943" cy="6858000"/>
          </a:xfrm>
          <a:prstGeom prst="rect">
            <a:avLst/>
          </a:prstGeom>
        </p:spPr>
      </p:pic>
    </p:spTree>
    <p:extLst>
      <p:ext uri="{BB962C8B-B14F-4D97-AF65-F5344CB8AC3E}">
        <p14:creationId xmlns:p14="http://schemas.microsoft.com/office/powerpoint/2010/main" val="3720694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242060" y="1166843"/>
            <a:ext cx="2065020" cy="4247317"/>
          </a:xfrm>
          <a:prstGeom prst="rect">
            <a:avLst/>
          </a:prstGeom>
        </p:spPr>
        <p:txBody>
          <a:bodyPr wrap="square" anchor="ctr">
            <a:spAutoFit/>
          </a:bodyPr>
          <a:lstStyle/>
          <a:p>
            <a:r>
              <a:rPr lang="en-US" sz="1000" dirty="0"/>
              <a:t>The NGOs’ Capacity Building program is designed to support NGOs, develop effective and well-managed organizations that make best use of their human and financial resources to maintain business sustainability. With great focus on delivering successful strategies, emerging tools, specific skills and tactics necessary to build the capacity of NGOs, the program aims at empowering the organizations to perform better internally and towards the community they serve. </a:t>
            </a:r>
          </a:p>
          <a:p>
            <a:endParaRPr lang="en-US" sz="1000" dirty="0"/>
          </a:p>
          <a:p>
            <a:r>
              <a:rPr lang="en-US" sz="1000" dirty="0"/>
              <a:t>With the intent to offer a highly specialized training program, LTFS, in collaboration with KPMG, conducted the Social Return on Investment (</a:t>
            </a:r>
            <a:r>
              <a:rPr lang="en-US" sz="1000" dirty="0" err="1"/>
              <a:t>SRoI</a:t>
            </a:r>
            <a:r>
              <a:rPr lang="en-US" sz="1000" dirty="0"/>
              <a:t>) training in August 2018 for all its implementing partners. This training will help the partner </a:t>
            </a:r>
            <a:r>
              <a:rPr lang="en-US" sz="1000" dirty="0" err="1"/>
              <a:t>organisations</a:t>
            </a:r>
            <a:r>
              <a:rPr lang="en-US" sz="1000" dirty="0"/>
              <a:t> to measure the total value generated for every rupee invested in development sector interventions. </a:t>
            </a:r>
          </a:p>
        </p:txBody>
      </p:sp>
      <p:sp>
        <p:nvSpPr>
          <p:cNvPr id="4" name="Rectangle 3"/>
          <p:cNvSpPr/>
          <p:nvPr/>
        </p:nvSpPr>
        <p:spPr>
          <a:xfrm>
            <a:off x="5745480" y="1166843"/>
            <a:ext cx="2065020" cy="1631216"/>
          </a:xfrm>
          <a:prstGeom prst="rect">
            <a:avLst/>
          </a:prstGeom>
        </p:spPr>
        <p:txBody>
          <a:bodyPr wrap="square">
            <a:spAutoFit/>
          </a:bodyPr>
          <a:lstStyle/>
          <a:p>
            <a:pPr algn="ctr"/>
            <a:r>
              <a:rPr lang="en-US" sz="1000" dirty="0">
                <a:solidFill>
                  <a:schemeClr val="bg1"/>
                </a:solidFill>
              </a:rPr>
              <a:t>The workshop was very informative and valuable. The interactive nature of the </a:t>
            </a:r>
            <a:r>
              <a:rPr lang="en-US" sz="1000" dirty="0" err="1">
                <a:solidFill>
                  <a:schemeClr val="bg1"/>
                </a:solidFill>
              </a:rPr>
              <a:t>programme</a:t>
            </a:r>
            <a:r>
              <a:rPr lang="en-US" sz="1000" dirty="0">
                <a:solidFill>
                  <a:schemeClr val="bg1"/>
                </a:solidFill>
              </a:rPr>
              <a:t> ensured equal participation by all. The Social Return on Investment (</a:t>
            </a:r>
            <a:r>
              <a:rPr lang="en-US" sz="1000" dirty="0" err="1">
                <a:solidFill>
                  <a:schemeClr val="bg1"/>
                </a:solidFill>
              </a:rPr>
              <a:t>SRoI</a:t>
            </a:r>
            <a:r>
              <a:rPr lang="en-US" sz="1000" dirty="0">
                <a:solidFill>
                  <a:schemeClr val="bg1"/>
                </a:solidFill>
              </a:rPr>
              <a:t>) training helped us to look at our project from a different lens. It has improved our efficiency towards delivering impact. We thank LTFS for the opportunity.</a:t>
            </a:r>
          </a:p>
        </p:txBody>
      </p:sp>
      <p:sp>
        <p:nvSpPr>
          <p:cNvPr id="5" name="Rectangle 4"/>
          <p:cNvSpPr/>
          <p:nvPr/>
        </p:nvSpPr>
        <p:spPr>
          <a:xfrm>
            <a:off x="5745480" y="2888963"/>
            <a:ext cx="2065020" cy="553998"/>
          </a:xfrm>
          <a:prstGeom prst="rect">
            <a:avLst/>
          </a:prstGeom>
        </p:spPr>
        <p:txBody>
          <a:bodyPr wrap="square">
            <a:spAutoFit/>
          </a:bodyPr>
          <a:lstStyle/>
          <a:p>
            <a:pPr algn="ctr"/>
            <a:r>
              <a:rPr lang="pt-BR" sz="1000" dirty="0">
                <a:solidFill>
                  <a:srgbClr val="FFC000"/>
                </a:solidFill>
              </a:rPr>
              <a:t>K Senthilkumar - Project Director </a:t>
            </a:r>
          </a:p>
          <a:p>
            <a:pPr algn="ctr"/>
            <a:r>
              <a:rPr lang="pt-BR" sz="1000" dirty="0">
                <a:solidFill>
                  <a:srgbClr val="FFC000"/>
                </a:solidFill>
              </a:rPr>
              <a:t>Digital Sakhi Tamil Nadu </a:t>
            </a:r>
          </a:p>
          <a:p>
            <a:pPr algn="ctr"/>
            <a:r>
              <a:rPr lang="en-US" sz="1000" dirty="0">
                <a:solidFill>
                  <a:srgbClr val="FFC000"/>
                </a:solidFill>
              </a:rPr>
              <a:t>Sri </a:t>
            </a:r>
            <a:r>
              <a:rPr lang="en-US" sz="1000" dirty="0" err="1">
                <a:solidFill>
                  <a:srgbClr val="FFC000"/>
                </a:solidFill>
              </a:rPr>
              <a:t>Aurobindo</a:t>
            </a:r>
            <a:r>
              <a:rPr lang="en-US" sz="1000" dirty="0">
                <a:solidFill>
                  <a:srgbClr val="FFC000"/>
                </a:solidFill>
              </a:rPr>
              <a:t> Society, </a:t>
            </a:r>
            <a:r>
              <a:rPr lang="en-US" sz="1000" dirty="0" err="1">
                <a:solidFill>
                  <a:srgbClr val="FFC000"/>
                </a:solidFill>
              </a:rPr>
              <a:t>Pondicheerry</a:t>
            </a:r>
            <a:endParaRPr lang="en-US" sz="1000" dirty="0">
              <a:solidFill>
                <a:srgbClr val="FFC000"/>
              </a:solidFill>
            </a:endParaRPr>
          </a:p>
        </p:txBody>
      </p:sp>
      <p:sp>
        <p:nvSpPr>
          <p:cNvPr id="12" name="Rectangle 11"/>
          <p:cNvSpPr/>
          <p:nvPr/>
        </p:nvSpPr>
        <p:spPr>
          <a:xfrm>
            <a:off x="5745480" y="3788123"/>
            <a:ext cx="2065020" cy="1631216"/>
          </a:xfrm>
          <a:prstGeom prst="rect">
            <a:avLst/>
          </a:prstGeom>
        </p:spPr>
        <p:txBody>
          <a:bodyPr wrap="square">
            <a:spAutoFit/>
          </a:bodyPr>
          <a:lstStyle/>
          <a:p>
            <a:pPr algn="ctr"/>
            <a:r>
              <a:rPr lang="en-US" sz="1000" dirty="0">
                <a:solidFill>
                  <a:schemeClr val="bg1"/>
                </a:solidFill>
              </a:rPr>
              <a:t>Convergence was a great platform created by LTFS through which all CSR implementing partners came together. The training on Social Return on Investment (</a:t>
            </a:r>
            <a:r>
              <a:rPr lang="en-US" sz="1000" dirty="0" err="1">
                <a:solidFill>
                  <a:schemeClr val="bg1"/>
                </a:solidFill>
              </a:rPr>
              <a:t>SRoI</a:t>
            </a:r>
            <a:r>
              <a:rPr lang="en-US" sz="1000" dirty="0">
                <a:solidFill>
                  <a:schemeClr val="bg1"/>
                </a:solidFill>
              </a:rPr>
              <a:t>) conducted by LTFS was very fruitful in finding gaps in monitoring our existing projects. We have started calculating our project impact using the </a:t>
            </a:r>
            <a:r>
              <a:rPr lang="en-US" sz="1000" dirty="0" err="1">
                <a:solidFill>
                  <a:schemeClr val="bg1"/>
                </a:solidFill>
              </a:rPr>
              <a:t>SRoI</a:t>
            </a:r>
            <a:r>
              <a:rPr lang="en-US" sz="1000" dirty="0">
                <a:solidFill>
                  <a:schemeClr val="bg1"/>
                </a:solidFill>
              </a:rPr>
              <a:t> methodology already.</a:t>
            </a:r>
          </a:p>
        </p:txBody>
      </p:sp>
      <p:sp>
        <p:nvSpPr>
          <p:cNvPr id="13" name="Rectangle 12"/>
          <p:cNvSpPr/>
          <p:nvPr/>
        </p:nvSpPr>
        <p:spPr>
          <a:xfrm>
            <a:off x="5745480" y="5510243"/>
            <a:ext cx="2202180" cy="553998"/>
          </a:xfrm>
          <a:prstGeom prst="rect">
            <a:avLst/>
          </a:prstGeom>
        </p:spPr>
        <p:txBody>
          <a:bodyPr wrap="square">
            <a:spAutoFit/>
          </a:bodyPr>
          <a:lstStyle/>
          <a:p>
            <a:pPr algn="ctr"/>
            <a:r>
              <a:rPr lang="pt-BR" sz="1000" dirty="0">
                <a:solidFill>
                  <a:srgbClr val="FFC000"/>
                </a:solidFill>
              </a:rPr>
              <a:t>Vaishalee Khadilkar - Project Manager </a:t>
            </a:r>
          </a:p>
          <a:p>
            <a:pPr algn="ctr"/>
            <a:r>
              <a:rPr lang="pt-BR" sz="1000" dirty="0">
                <a:solidFill>
                  <a:srgbClr val="FFC000"/>
                </a:solidFill>
              </a:rPr>
              <a:t>Jalvaibhav </a:t>
            </a:r>
            <a:endParaRPr lang="en-US" sz="1000" dirty="0">
              <a:solidFill>
                <a:srgbClr val="FFC000"/>
              </a:solidFill>
            </a:endParaRPr>
          </a:p>
          <a:p>
            <a:pPr algn="ctr"/>
            <a:r>
              <a:rPr lang="en-US" sz="1000" dirty="0" err="1">
                <a:solidFill>
                  <a:srgbClr val="FFC000"/>
                </a:solidFill>
              </a:rPr>
              <a:t>Dilasa</a:t>
            </a:r>
            <a:r>
              <a:rPr lang="en-US" sz="1000" dirty="0">
                <a:solidFill>
                  <a:srgbClr val="FFC000"/>
                </a:solidFill>
              </a:rPr>
              <a:t> </a:t>
            </a:r>
            <a:r>
              <a:rPr lang="en-US" sz="1000" dirty="0" err="1">
                <a:solidFill>
                  <a:srgbClr val="FFC000"/>
                </a:solidFill>
              </a:rPr>
              <a:t>Janvikas</a:t>
            </a:r>
            <a:r>
              <a:rPr lang="en-US" sz="1000" dirty="0">
                <a:solidFill>
                  <a:srgbClr val="FFC000"/>
                </a:solidFill>
              </a:rPr>
              <a:t> </a:t>
            </a:r>
            <a:r>
              <a:rPr lang="en-US" sz="1000" dirty="0" err="1">
                <a:solidFill>
                  <a:srgbClr val="FFC000"/>
                </a:solidFill>
              </a:rPr>
              <a:t>Pratishthan</a:t>
            </a:r>
            <a:endParaRPr lang="en-US" sz="1000" dirty="0">
              <a:solidFill>
                <a:srgbClr val="FFC000"/>
              </a:solidFill>
            </a:endParaRPr>
          </a:p>
        </p:txBody>
      </p:sp>
      <p:sp>
        <p:nvSpPr>
          <p:cNvPr id="16" name="Rectangle 15"/>
          <p:cNvSpPr/>
          <p:nvPr/>
        </p:nvSpPr>
        <p:spPr>
          <a:xfrm>
            <a:off x="5745480" y="821681"/>
            <a:ext cx="2065020" cy="369332"/>
          </a:xfrm>
          <a:prstGeom prst="rect">
            <a:avLst/>
          </a:prstGeom>
        </p:spPr>
        <p:txBody>
          <a:bodyPr wrap="square">
            <a:spAutoFit/>
          </a:bodyPr>
          <a:lstStyle/>
          <a:p>
            <a:pPr algn="ctr"/>
            <a:r>
              <a:rPr lang="en-US" dirty="0">
                <a:solidFill>
                  <a:schemeClr val="bg1"/>
                </a:solidFill>
              </a:rPr>
              <a:t>Partners Speak...</a:t>
            </a:r>
          </a:p>
        </p:txBody>
      </p:sp>
    </p:spTree>
    <p:extLst>
      <p:ext uri="{BB962C8B-B14F-4D97-AF65-F5344CB8AC3E}">
        <p14:creationId xmlns:p14="http://schemas.microsoft.com/office/powerpoint/2010/main" val="342294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305549" y="475328"/>
            <a:ext cx="2162175" cy="3323987"/>
          </a:xfrm>
          <a:prstGeom prst="rect">
            <a:avLst/>
          </a:prstGeom>
        </p:spPr>
        <p:txBody>
          <a:bodyPr wrap="square">
            <a:spAutoFit/>
          </a:bodyPr>
          <a:lstStyle/>
          <a:p>
            <a:r>
              <a:rPr lang="en-US" sz="1000" dirty="0"/>
              <a:t>Every year, thousands of lives are lost on the roads nationwide, and every year, road safety becomes more and more important to teach our children as they become the future responsible citizens of the country.</a:t>
            </a:r>
          </a:p>
          <a:p>
            <a:endParaRPr lang="en-US" sz="1000" dirty="0"/>
          </a:p>
          <a:p>
            <a:r>
              <a:rPr lang="en-US" sz="1000" dirty="0"/>
              <a:t>In an attempt to have a generation that is more aware and follows road safety diligently, LTFS along with its implementing partners is spreading awareness on road safety amongst school going children and community members. In addition to this, LTFS has also partnered with Mumbai Traffic Police to support and strengthen the existing road traffic management and facilitate seamless traffic control. Also, to ensure a sustainable livelihood opportunity, youth traffic wardens are being supported by LTFS.</a:t>
            </a:r>
          </a:p>
        </p:txBody>
      </p:sp>
      <p:sp>
        <p:nvSpPr>
          <p:cNvPr id="4" name="Rectangle 3"/>
          <p:cNvSpPr/>
          <p:nvPr/>
        </p:nvSpPr>
        <p:spPr>
          <a:xfrm>
            <a:off x="6736080" y="4352003"/>
            <a:ext cx="2065020" cy="323165"/>
          </a:xfrm>
          <a:prstGeom prst="rect">
            <a:avLst/>
          </a:prstGeom>
        </p:spPr>
        <p:txBody>
          <a:bodyPr wrap="square">
            <a:spAutoFit/>
          </a:bodyPr>
          <a:lstStyle/>
          <a:p>
            <a:r>
              <a:rPr lang="en-US" sz="1500" dirty="0"/>
              <a:t>CSR Support</a:t>
            </a:r>
          </a:p>
        </p:txBody>
      </p:sp>
      <p:sp>
        <p:nvSpPr>
          <p:cNvPr id="5" name="Rectangle 4"/>
          <p:cNvSpPr/>
          <p:nvPr/>
        </p:nvSpPr>
        <p:spPr>
          <a:xfrm>
            <a:off x="6788467" y="4791969"/>
            <a:ext cx="2065020" cy="276999"/>
          </a:xfrm>
          <a:prstGeom prst="rect">
            <a:avLst/>
          </a:prstGeom>
        </p:spPr>
        <p:txBody>
          <a:bodyPr wrap="square">
            <a:spAutoFit/>
          </a:bodyPr>
          <a:lstStyle/>
          <a:p>
            <a:r>
              <a:rPr lang="en-US" sz="1200" dirty="0"/>
              <a:t>Material support</a:t>
            </a:r>
          </a:p>
        </p:txBody>
      </p:sp>
      <p:sp>
        <p:nvSpPr>
          <p:cNvPr id="6" name="Rectangle 5"/>
          <p:cNvSpPr/>
          <p:nvPr/>
        </p:nvSpPr>
        <p:spPr>
          <a:xfrm>
            <a:off x="6788467" y="5044381"/>
            <a:ext cx="2065020" cy="461665"/>
          </a:xfrm>
          <a:prstGeom prst="rect">
            <a:avLst/>
          </a:prstGeom>
        </p:spPr>
        <p:txBody>
          <a:bodyPr wrap="square">
            <a:spAutoFit/>
          </a:bodyPr>
          <a:lstStyle/>
          <a:p>
            <a:r>
              <a:rPr lang="en-US" sz="1200" dirty="0"/>
              <a:t>Livelihood support to </a:t>
            </a:r>
          </a:p>
          <a:p>
            <a:r>
              <a:rPr lang="en-US" sz="1200" dirty="0"/>
              <a:t>youth traffic wardens</a:t>
            </a:r>
          </a:p>
        </p:txBody>
      </p:sp>
    </p:spTree>
    <p:extLst>
      <p:ext uri="{BB962C8B-B14F-4D97-AF65-F5344CB8AC3E}">
        <p14:creationId xmlns:p14="http://schemas.microsoft.com/office/powerpoint/2010/main" val="1307070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5797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111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3259852" y="1371462"/>
            <a:ext cx="2483244" cy="2308324"/>
          </a:xfrm>
          <a:prstGeom prst="rect">
            <a:avLst/>
          </a:prstGeom>
          <a:noFill/>
        </p:spPr>
        <p:txBody>
          <a:bodyPr wrap="none" lIns="91440" tIns="45720" rIns="91440" bIns="45720">
            <a:spAutoFit/>
          </a:bodyPr>
          <a:lstStyle/>
          <a:p>
            <a:pPr algn="ctr"/>
            <a:r>
              <a:rPr lang="en-US" cap="none" spc="0" dirty="0">
                <a:ln w="0"/>
                <a:solidFill>
                  <a:schemeClr val="bg1"/>
                </a:solidFill>
                <a:latin typeface="+mj-lt"/>
              </a:rPr>
              <a:t>Our various initiatives </a:t>
            </a:r>
          </a:p>
          <a:p>
            <a:pPr algn="ctr"/>
            <a:r>
              <a:rPr lang="en-US" cap="none" spc="0" dirty="0">
                <a:ln w="0"/>
                <a:solidFill>
                  <a:schemeClr val="bg1"/>
                </a:solidFill>
                <a:latin typeface="+mj-lt"/>
              </a:rPr>
              <a:t>have yielded</a:t>
            </a:r>
          </a:p>
          <a:p>
            <a:pPr algn="ctr"/>
            <a:r>
              <a:rPr lang="en-US" cap="none" spc="0" dirty="0">
                <a:ln w="0"/>
                <a:solidFill>
                  <a:schemeClr val="bg1"/>
                </a:solidFill>
                <a:latin typeface="+mj-lt"/>
              </a:rPr>
              <a:t>significant impact in </a:t>
            </a:r>
          </a:p>
          <a:p>
            <a:pPr algn="ctr"/>
            <a:r>
              <a:rPr lang="en-US" cap="none" spc="0" dirty="0">
                <a:ln w="0"/>
                <a:solidFill>
                  <a:schemeClr val="bg1"/>
                </a:solidFill>
                <a:latin typeface="+mj-lt"/>
              </a:rPr>
              <a:t>rural communities. </a:t>
            </a:r>
          </a:p>
          <a:p>
            <a:pPr algn="ctr"/>
            <a:r>
              <a:rPr lang="en-US" cap="none" spc="0" dirty="0">
                <a:ln w="0"/>
                <a:solidFill>
                  <a:schemeClr val="bg1"/>
                </a:solidFill>
                <a:latin typeface="+mj-lt"/>
              </a:rPr>
              <a:t>We believe when </a:t>
            </a:r>
          </a:p>
          <a:p>
            <a:pPr algn="ctr"/>
            <a:r>
              <a:rPr lang="en-US" cap="none" spc="0" dirty="0">
                <a:ln w="0"/>
                <a:solidFill>
                  <a:schemeClr val="bg1"/>
                </a:solidFill>
                <a:latin typeface="+mj-lt"/>
              </a:rPr>
              <a:t>rural communities grow, </a:t>
            </a:r>
          </a:p>
          <a:p>
            <a:pPr algn="ctr"/>
            <a:r>
              <a:rPr lang="en-US" cap="none" spc="0" dirty="0">
                <a:ln w="0"/>
                <a:solidFill>
                  <a:schemeClr val="bg1"/>
                </a:solidFill>
                <a:latin typeface="+mj-lt"/>
              </a:rPr>
              <a:t>the nation grows </a:t>
            </a:r>
          </a:p>
          <a:p>
            <a:pPr algn="ctr"/>
            <a:r>
              <a:rPr lang="en-US" cap="none" spc="0" dirty="0">
                <a:ln w="0"/>
                <a:solidFill>
                  <a:schemeClr val="bg1"/>
                </a:solidFill>
                <a:latin typeface="+mj-lt"/>
              </a:rPr>
              <a:t>and so do we.</a:t>
            </a:r>
          </a:p>
        </p:txBody>
      </p:sp>
      <p:sp>
        <p:nvSpPr>
          <p:cNvPr id="12" name="Rectangle 11"/>
          <p:cNvSpPr/>
          <p:nvPr/>
        </p:nvSpPr>
        <p:spPr>
          <a:xfrm>
            <a:off x="3170880" y="3786736"/>
            <a:ext cx="2242089" cy="707886"/>
          </a:xfrm>
          <a:prstGeom prst="rect">
            <a:avLst/>
          </a:prstGeom>
          <a:noFill/>
        </p:spPr>
        <p:txBody>
          <a:bodyPr wrap="none" lIns="91440" tIns="45720" rIns="91440" bIns="45720">
            <a:spAutoFit/>
          </a:bodyPr>
          <a:lstStyle/>
          <a:p>
            <a:pPr algn="ctr"/>
            <a:r>
              <a:rPr lang="en-US" sz="4000" b="0" cap="none" spc="0" dirty="0">
                <a:ln w="0"/>
                <a:solidFill>
                  <a:srgbClr val="FFC000"/>
                </a:solidFill>
                <a:latin typeface="+mj-lt"/>
              </a:rPr>
              <a:t>You Grow.</a:t>
            </a:r>
          </a:p>
        </p:txBody>
      </p:sp>
      <p:sp>
        <p:nvSpPr>
          <p:cNvPr id="13" name="Rectangle 12"/>
          <p:cNvSpPr/>
          <p:nvPr/>
        </p:nvSpPr>
        <p:spPr>
          <a:xfrm>
            <a:off x="3559723" y="4171198"/>
            <a:ext cx="2190664" cy="707886"/>
          </a:xfrm>
          <a:prstGeom prst="rect">
            <a:avLst/>
          </a:prstGeom>
          <a:noFill/>
        </p:spPr>
        <p:txBody>
          <a:bodyPr wrap="none" lIns="91440" tIns="45720" rIns="91440" bIns="45720">
            <a:spAutoFit/>
          </a:bodyPr>
          <a:lstStyle/>
          <a:p>
            <a:pPr algn="ctr"/>
            <a:r>
              <a:rPr lang="en-US" sz="4000" dirty="0">
                <a:ln w="0"/>
                <a:solidFill>
                  <a:srgbClr val="FFC000"/>
                </a:solidFill>
                <a:latin typeface="+mj-lt"/>
              </a:rPr>
              <a:t>We Grow.</a:t>
            </a:r>
            <a:endParaRPr lang="en-US" sz="4000" b="0" cap="none" spc="0" dirty="0">
              <a:ln w="0"/>
              <a:solidFill>
                <a:srgbClr val="FFC000"/>
              </a:solidFill>
              <a:latin typeface="+mj-lt"/>
            </a:endParaRPr>
          </a:p>
        </p:txBody>
      </p:sp>
    </p:spTree>
    <p:extLst>
      <p:ext uri="{BB962C8B-B14F-4D97-AF65-F5344CB8AC3E}">
        <p14:creationId xmlns:p14="http://schemas.microsoft.com/office/powerpoint/2010/main" val="190832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792719" y="1009512"/>
            <a:ext cx="2054473" cy="523220"/>
          </a:xfrm>
          <a:prstGeom prst="rect">
            <a:avLst/>
          </a:prstGeom>
          <a:noFill/>
        </p:spPr>
        <p:txBody>
          <a:bodyPr wrap="none" lIns="91440" tIns="45720" rIns="91440" bIns="45720">
            <a:spAutoFit/>
          </a:bodyPr>
          <a:lstStyle/>
          <a:p>
            <a:pPr algn="ctr"/>
            <a:r>
              <a:rPr lang="en-US" sz="2800" cap="none" spc="0" dirty="0">
                <a:ln w="0"/>
                <a:solidFill>
                  <a:schemeClr val="tx1"/>
                </a:solidFill>
                <a:latin typeface="+mj-lt"/>
              </a:rPr>
              <a:t>Introduction</a:t>
            </a:r>
            <a:r>
              <a:rPr lang="en-US" sz="2800" cap="none" spc="0" dirty="0">
                <a:ln w="0"/>
                <a:solidFill>
                  <a:schemeClr val="tx1"/>
                </a:solidFill>
                <a:effectLst>
                  <a:outerShdw blurRad="38100" dist="19050" dir="2700000" algn="tl" rotWithShape="0">
                    <a:schemeClr val="dk1">
                      <a:alpha val="40000"/>
                    </a:schemeClr>
                  </a:outerShdw>
                </a:effectLst>
                <a:latin typeface="+mj-lt"/>
              </a:rPr>
              <a:t> </a:t>
            </a:r>
          </a:p>
        </p:txBody>
      </p:sp>
      <p:sp>
        <p:nvSpPr>
          <p:cNvPr id="7" name="Rectangle 6"/>
          <p:cNvSpPr/>
          <p:nvPr/>
        </p:nvSpPr>
        <p:spPr>
          <a:xfrm>
            <a:off x="5792719" y="1723887"/>
            <a:ext cx="2993141" cy="3554819"/>
          </a:xfrm>
          <a:prstGeom prst="rect">
            <a:avLst/>
          </a:prstGeom>
          <a:noFill/>
        </p:spPr>
        <p:txBody>
          <a:bodyPr wrap="square" lIns="91440" tIns="45720" rIns="91440" bIns="45720" anchor="ctr">
            <a:spAutoFit/>
          </a:bodyPr>
          <a:lstStyle/>
          <a:p>
            <a:r>
              <a:rPr lang="en-US" sz="900" cap="none" spc="0" dirty="0">
                <a:ln w="0"/>
                <a:solidFill>
                  <a:schemeClr val="tx1"/>
                </a:solidFill>
                <a:latin typeface="+mj-lt"/>
              </a:rPr>
              <a:t>Corporate Social Responsibility (CSR) in India has </a:t>
            </a:r>
          </a:p>
          <a:p>
            <a:r>
              <a:rPr lang="en-US" sz="900" cap="none" spc="0" dirty="0">
                <a:ln w="0"/>
                <a:solidFill>
                  <a:schemeClr val="tx1"/>
                </a:solidFill>
                <a:latin typeface="+mj-lt"/>
              </a:rPr>
              <a:t>evolved since the inception of the Companies' CSR Rules 2014. The project mode approach mandated </a:t>
            </a:r>
          </a:p>
          <a:p>
            <a:r>
              <a:rPr lang="en-US" sz="900" cap="none" spc="0" dirty="0">
                <a:ln w="0"/>
                <a:solidFill>
                  <a:schemeClr val="tx1"/>
                </a:solidFill>
                <a:latin typeface="+mj-lt"/>
              </a:rPr>
              <a:t>by the Companies' Act has revolutionized the way </a:t>
            </a:r>
          </a:p>
          <a:p>
            <a:r>
              <a:rPr lang="en-US" sz="900" cap="none" spc="0" dirty="0">
                <a:ln w="0"/>
                <a:solidFill>
                  <a:schemeClr val="tx1"/>
                </a:solidFill>
                <a:latin typeface="+mj-lt"/>
              </a:rPr>
              <a:t>CSR is being looked at and implemented. The focus has shifted drastically from mere philanthropic contributions to strategic/ developmental CSR. For CSR to be institutionalized, it is essential that it is supported by partnerships between government, business and non-governmental </a:t>
            </a:r>
            <a:r>
              <a:rPr lang="en-US" sz="900" cap="none" spc="0" dirty="0" err="1">
                <a:ln w="0"/>
                <a:solidFill>
                  <a:schemeClr val="tx1"/>
                </a:solidFill>
                <a:latin typeface="+mj-lt"/>
              </a:rPr>
              <a:t>organisations</a:t>
            </a:r>
            <a:r>
              <a:rPr lang="en-US" sz="900" cap="none" spc="0" dirty="0">
                <a:ln w="0"/>
                <a:solidFill>
                  <a:schemeClr val="tx1"/>
                </a:solidFill>
                <a:latin typeface="+mj-lt"/>
              </a:rPr>
              <a:t>. </a:t>
            </a:r>
          </a:p>
          <a:p>
            <a:endParaRPr lang="en-US" sz="900" cap="none" spc="0" dirty="0">
              <a:ln w="0"/>
              <a:solidFill>
                <a:schemeClr val="tx1"/>
              </a:solidFill>
              <a:latin typeface="+mj-lt"/>
            </a:endParaRPr>
          </a:p>
          <a:p>
            <a:r>
              <a:rPr lang="en-US" sz="900" cap="none" spc="0" dirty="0">
                <a:ln w="0"/>
                <a:solidFill>
                  <a:schemeClr val="tx1"/>
                </a:solidFill>
                <a:latin typeface="+mj-lt"/>
              </a:rPr>
              <a:t>We at L&amp;T Financial Services (LTFS), in alignment </a:t>
            </a:r>
          </a:p>
          <a:p>
            <a:r>
              <a:rPr lang="en-US" sz="900" cap="none" spc="0" dirty="0">
                <a:ln w="0"/>
                <a:solidFill>
                  <a:schemeClr val="tx1"/>
                </a:solidFill>
                <a:latin typeface="+mj-lt"/>
              </a:rPr>
              <a:t>with the Companies' CSR Rules 2014, follow a strategic approach for all our subsidiaries towards </a:t>
            </a:r>
          </a:p>
          <a:p>
            <a:r>
              <a:rPr lang="en-US" sz="900" cap="none" spc="0" dirty="0">
                <a:ln w="0"/>
                <a:solidFill>
                  <a:schemeClr val="tx1"/>
                </a:solidFill>
                <a:latin typeface="+mj-lt"/>
              </a:rPr>
              <a:t>all CSR initiatives. Given our Pan India presence and existence of a significant Rural Finance portfolio, we have been attempting to create value for marginalized communities which deserve a secure future. Our core thematic areas of Integrated  Water Resource Management (IWRM) and Digital Financial Inclusion are designed to ensure sustainable livelihood opportunities with intent to bring the deserving but vulnerable population into the mainstream economy. It is an effort to facilitate the way with which India transacts and sustains through the uncertainties.</a:t>
            </a:r>
          </a:p>
        </p:txBody>
      </p:sp>
    </p:spTree>
    <p:extLst>
      <p:ext uri="{BB962C8B-B14F-4D97-AF65-F5344CB8AC3E}">
        <p14:creationId xmlns:p14="http://schemas.microsoft.com/office/powerpoint/2010/main" val="325514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686036" y="1399488"/>
            <a:ext cx="1053494" cy="523220"/>
          </a:xfrm>
          <a:prstGeom prst="rect">
            <a:avLst/>
          </a:prstGeom>
          <a:noFill/>
        </p:spPr>
        <p:txBody>
          <a:bodyPr wrap="none" lIns="91440" tIns="45720" rIns="91440" bIns="45720">
            <a:spAutoFit/>
          </a:bodyPr>
          <a:lstStyle/>
          <a:p>
            <a:pPr algn="ctr"/>
            <a:r>
              <a:rPr lang="en-US" sz="2800" cap="none" spc="0" dirty="0">
                <a:ln w="0"/>
                <a:solidFill>
                  <a:schemeClr val="bg1"/>
                </a:solidFill>
                <a:latin typeface="+mj-lt"/>
              </a:rPr>
              <a:t>Vision</a:t>
            </a:r>
          </a:p>
        </p:txBody>
      </p:sp>
      <p:sp>
        <p:nvSpPr>
          <p:cNvPr id="6" name="Rectangle 5"/>
          <p:cNvSpPr/>
          <p:nvPr/>
        </p:nvSpPr>
        <p:spPr>
          <a:xfrm>
            <a:off x="2212783" y="3686219"/>
            <a:ext cx="1297151" cy="523220"/>
          </a:xfrm>
          <a:prstGeom prst="rect">
            <a:avLst/>
          </a:prstGeom>
          <a:noFill/>
        </p:spPr>
        <p:txBody>
          <a:bodyPr wrap="none" lIns="91440" tIns="45720" rIns="91440" bIns="45720">
            <a:spAutoFit/>
          </a:bodyPr>
          <a:lstStyle/>
          <a:p>
            <a:pPr algn="ctr"/>
            <a:r>
              <a:rPr lang="en-US" sz="2800" cap="none" spc="0" dirty="0">
                <a:ln w="0"/>
                <a:solidFill>
                  <a:schemeClr val="bg1"/>
                </a:solidFill>
                <a:latin typeface="+mj-lt"/>
              </a:rPr>
              <a:t>Mission</a:t>
            </a:r>
          </a:p>
        </p:txBody>
      </p:sp>
      <p:sp>
        <p:nvSpPr>
          <p:cNvPr id="7" name="Rectangle 6"/>
          <p:cNvSpPr/>
          <p:nvPr/>
        </p:nvSpPr>
        <p:spPr>
          <a:xfrm>
            <a:off x="1643137" y="1970744"/>
            <a:ext cx="1840568" cy="1015663"/>
          </a:xfrm>
          <a:prstGeom prst="rect">
            <a:avLst/>
          </a:prstGeom>
          <a:noFill/>
        </p:spPr>
        <p:txBody>
          <a:bodyPr wrap="none" lIns="91440" tIns="45720" rIns="91440" bIns="45720">
            <a:spAutoFit/>
          </a:bodyPr>
          <a:lstStyle/>
          <a:p>
            <a:pPr algn="ctr"/>
            <a:r>
              <a:rPr lang="en-US" sz="1000" cap="none" spc="0" dirty="0">
                <a:ln w="0"/>
                <a:solidFill>
                  <a:schemeClr val="bg1"/>
                </a:solidFill>
                <a:latin typeface="+mj-lt"/>
              </a:rPr>
              <a:t>We aspire for an inclusive </a:t>
            </a:r>
          </a:p>
          <a:p>
            <a:pPr algn="ctr"/>
            <a:r>
              <a:rPr lang="en-US" sz="1000" cap="none" spc="0" dirty="0">
                <a:ln w="0"/>
                <a:solidFill>
                  <a:schemeClr val="bg1"/>
                </a:solidFill>
                <a:latin typeface="+mj-lt"/>
              </a:rPr>
              <a:t>social transformation of the </a:t>
            </a:r>
          </a:p>
          <a:p>
            <a:pPr algn="ctr"/>
            <a:r>
              <a:rPr lang="en-US" sz="1000" cap="none" spc="0" dirty="0">
                <a:ln w="0"/>
                <a:solidFill>
                  <a:schemeClr val="bg1"/>
                </a:solidFill>
                <a:latin typeface="+mj-lt"/>
              </a:rPr>
              <a:t>rural communities that we </a:t>
            </a:r>
          </a:p>
          <a:p>
            <a:pPr algn="ctr"/>
            <a:r>
              <a:rPr lang="en-US" sz="1000" cap="none" spc="0" dirty="0">
                <a:ln w="0"/>
                <a:solidFill>
                  <a:schemeClr val="bg1"/>
                </a:solidFill>
                <a:latin typeface="+mj-lt"/>
              </a:rPr>
              <a:t>serve by nurturing and creating </a:t>
            </a:r>
          </a:p>
          <a:p>
            <a:pPr algn="ctr"/>
            <a:r>
              <a:rPr lang="en-US" sz="1000" cap="none" spc="0" dirty="0">
                <a:ln w="0"/>
                <a:solidFill>
                  <a:schemeClr val="bg1"/>
                </a:solidFill>
                <a:latin typeface="+mj-lt"/>
              </a:rPr>
              <a:t>opportunities for sustainable </a:t>
            </a:r>
          </a:p>
          <a:p>
            <a:pPr algn="ctr"/>
            <a:r>
              <a:rPr lang="en-US" sz="1000" cap="none" spc="0" dirty="0">
                <a:ln w="0"/>
                <a:solidFill>
                  <a:schemeClr val="bg1"/>
                </a:solidFill>
                <a:latin typeface="+mj-lt"/>
              </a:rPr>
              <a:t>livelihoods for them.</a:t>
            </a:r>
          </a:p>
        </p:txBody>
      </p:sp>
      <p:sp>
        <p:nvSpPr>
          <p:cNvPr id="8" name="Rectangle 7"/>
          <p:cNvSpPr/>
          <p:nvPr/>
        </p:nvSpPr>
        <p:spPr>
          <a:xfrm>
            <a:off x="1790397" y="4241570"/>
            <a:ext cx="1718740" cy="1477328"/>
          </a:xfrm>
          <a:prstGeom prst="rect">
            <a:avLst/>
          </a:prstGeom>
          <a:noFill/>
        </p:spPr>
        <p:txBody>
          <a:bodyPr wrap="none" lIns="91440" tIns="45720" rIns="91440" bIns="45720">
            <a:spAutoFit/>
          </a:bodyPr>
          <a:lstStyle/>
          <a:p>
            <a:pPr algn="ctr"/>
            <a:r>
              <a:rPr lang="en-US" sz="1000" cap="none" spc="0" dirty="0">
                <a:ln w="0"/>
                <a:solidFill>
                  <a:schemeClr val="bg1"/>
                </a:solidFill>
                <a:latin typeface="+mj-lt"/>
              </a:rPr>
              <a:t>Our mission is to reach </a:t>
            </a:r>
          </a:p>
          <a:p>
            <a:pPr algn="ctr"/>
            <a:r>
              <a:rPr lang="en-US" sz="1000" cap="none" spc="0" dirty="0">
                <a:ln w="0"/>
                <a:solidFill>
                  <a:schemeClr val="bg1"/>
                </a:solidFill>
                <a:latin typeface="+mj-lt"/>
              </a:rPr>
              <a:t>marginalized farmers and </a:t>
            </a:r>
          </a:p>
          <a:p>
            <a:pPr algn="ctr"/>
            <a:r>
              <a:rPr lang="en-US" sz="1000" cap="none" spc="0" dirty="0">
                <a:ln w="0"/>
                <a:solidFill>
                  <a:schemeClr val="bg1"/>
                </a:solidFill>
                <a:latin typeface="+mj-lt"/>
              </a:rPr>
              <a:t>women micro-entrepreneurs </a:t>
            </a:r>
          </a:p>
          <a:p>
            <a:pPr algn="ctr"/>
            <a:r>
              <a:rPr lang="en-US" sz="1000" cap="none" spc="0" dirty="0">
                <a:ln w="0"/>
                <a:solidFill>
                  <a:schemeClr val="bg1"/>
                </a:solidFill>
                <a:latin typeface="+mj-lt"/>
              </a:rPr>
              <a:t>in the rural communities </a:t>
            </a:r>
          </a:p>
          <a:p>
            <a:pPr algn="ctr"/>
            <a:r>
              <a:rPr lang="en-US" sz="1000" cap="none" spc="0" dirty="0">
                <a:ln w="0"/>
                <a:solidFill>
                  <a:schemeClr val="bg1"/>
                </a:solidFill>
                <a:latin typeface="+mj-lt"/>
              </a:rPr>
              <a:t>that we serve and work </a:t>
            </a:r>
          </a:p>
          <a:p>
            <a:pPr algn="ctr"/>
            <a:r>
              <a:rPr lang="en-US" sz="1000" cap="none" spc="0" dirty="0">
                <a:ln w="0"/>
                <a:solidFill>
                  <a:schemeClr val="bg1"/>
                </a:solidFill>
                <a:latin typeface="+mj-lt"/>
              </a:rPr>
              <a:t>towards rejuvenating their </a:t>
            </a:r>
          </a:p>
          <a:p>
            <a:pPr algn="ctr"/>
            <a:r>
              <a:rPr lang="en-US" sz="1000" cap="none" spc="0" dirty="0">
                <a:ln w="0"/>
                <a:solidFill>
                  <a:schemeClr val="bg1"/>
                </a:solidFill>
                <a:latin typeface="+mj-lt"/>
              </a:rPr>
              <a:t>ecosystems thereby creating </a:t>
            </a:r>
          </a:p>
          <a:p>
            <a:pPr algn="ctr"/>
            <a:r>
              <a:rPr lang="en-US" sz="1000" cap="none" spc="0" dirty="0">
                <a:ln w="0"/>
                <a:solidFill>
                  <a:schemeClr val="bg1"/>
                </a:solidFill>
                <a:latin typeface="+mj-lt"/>
              </a:rPr>
              <a:t>sustainable livelihoods and </a:t>
            </a:r>
          </a:p>
          <a:p>
            <a:pPr algn="ctr"/>
            <a:r>
              <a:rPr lang="en-US" sz="1000" cap="none" spc="0" dirty="0">
                <a:ln w="0"/>
                <a:solidFill>
                  <a:schemeClr val="bg1"/>
                </a:solidFill>
                <a:latin typeface="+mj-lt"/>
              </a:rPr>
              <a:t>enabling financial inclusion.</a:t>
            </a:r>
          </a:p>
        </p:txBody>
      </p:sp>
    </p:spTree>
    <p:extLst>
      <p:ext uri="{BB962C8B-B14F-4D97-AF65-F5344CB8AC3E}">
        <p14:creationId xmlns:p14="http://schemas.microsoft.com/office/powerpoint/2010/main" val="337649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61414" y="677516"/>
            <a:ext cx="2702215" cy="461665"/>
          </a:xfrm>
          <a:prstGeom prst="rect">
            <a:avLst/>
          </a:prstGeom>
          <a:noFill/>
        </p:spPr>
        <p:txBody>
          <a:bodyPr wrap="none" lIns="91440" tIns="45720" rIns="91440" bIns="45720">
            <a:spAutoFit/>
          </a:bodyPr>
          <a:lstStyle/>
          <a:p>
            <a:pPr algn="ctr"/>
            <a:r>
              <a:rPr lang="en-US" sz="2400" cap="none" spc="0" dirty="0">
                <a:ln w="0"/>
                <a:solidFill>
                  <a:schemeClr val="tx1"/>
                </a:solidFill>
                <a:latin typeface="+mj-lt"/>
              </a:rPr>
              <a:t>Executive Statement</a:t>
            </a:r>
          </a:p>
        </p:txBody>
      </p:sp>
      <p:sp>
        <p:nvSpPr>
          <p:cNvPr id="5" name="Rectangle 4"/>
          <p:cNvSpPr/>
          <p:nvPr/>
        </p:nvSpPr>
        <p:spPr>
          <a:xfrm>
            <a:off x="330566" y="1315691"/>
            <a:ext cx="2231659" cy="3831818"/>
          </a:xfrm>
          <a:prstGeom prst="rect">
            <a:avLst/>
          </a:prstGeom>
          <a:noFill/>
        </p:spPr>
        <p:txBody>
          <a:bodyPr wrap="square" lIns="91440" tIns="45720" rIns="91440" bIns="45720">
            <a:spAutoFit/>
          </a:bodyPr>
          <a:lstStyle/>
          <a:p>
            <a:r>
              <a:rPr lang="en-US" sz="900" dirty="0"/>
              <a:t>As a responsible corporate citizen, LTFS is committed to not only providing world-class products and services, but also creating shared value for the communities that we interact with. LTFS has an established Rural Finance portfolio wherein the business directly engages with the rural community. This rural economy is predominantly cash driven and dependent on agriculture and allied activities for livelihood. </a:t>
            </a:r>
          </a:p>
          <a:p>
            <a:endParaRPr lang="en-US" sz="900" dirty="0"/>
          </a:p>
          <a:p>
            <a:r>
              <a:rPr lang="en-US" sz="900" dirty="0"/>
              <a:t>Reinvesting in this community is important for us. We have been doing this for some time and have seen significant impact over the years. We have moved well beyond philanthropic contributions and have attained significant impact milestones in these communities as part of our corporate social responsibility. </a:t>
            </a:r>
          </a:p>
          <a:p>
            <a:endParaRPr lang="en-US" sz="900" dirty="0"/>
          </a:p>
          <a:p>
            <a:r>
              <a:rPr lang="en-US" sz="900" dirty="0"/>
              <a:t>Our CSR interventions like the Digital Financial inclusion program and Integrated Water Resource Management are efforts to bring this much deserved rural population into the mainstream economy. By aligning our programs with</a:t>
            </a:r>
          </a:p>
        </p:txBody>
      </p:sp>
      <p:sp>
        <p:nvSpPr>
          <p:cNvPr id="8" name="Rectangle 7"/>
          <p:cNvSpPr/>
          <p:nvPr/>
        </p:nvSpPr>
        <p:spPr>
          <a:xfrm>
            <a:off x="2749916" y="1315691"/>
            <a:ext cx="2231659" cy="2862322"/>
          </a:xfrm>
          <a:prstGeom prst="rect">
            <a:avLst/>
          </a:prstGeom>
          <a:noFill/>
        </p:spPr>
        <p:txBody>
          <a:bodyPr wrap="square" lIns="91440" tIns="45720" rIns="91440" bIns="45720">
            <a:spAutoFit/>
          </a:bodyPr>
          <a:lstStyle/>
          <a:p>
            <a:r>
              <a:rPr lang="en-US" sz="900" dirty="0"/>
              <a:t>the Government initiatives like Digital India and United Nations Sustainable Development Goals (SDG5 - Gender Equality, SDG 13 - Climate Change and SDG 17 - Partnerships for the Goals) we are continuously striving towards a better world.</a:t>
            </a:r>
          </a:p>
          <a:p>
            <a:r>
              <a:rPr lang="en-US" sz="900" dirty="0"/>
              <a:t> </a:t>
            </a:r>
          </a:p>
          <a:p>
            <a:r>
              <a:rPr lang="en-US" sz="900" dirty="0"/>
              <a:t>For a better world 'the best gift that </a:t>
            </a:r>
          </a:p>
          <a:p>
            <a:r>
              <a:rPr lang="en-US" sz="900" dirty="0"/>
              <a:t>one can give to someone is her/his time'. Our employee volunteering program '</a:t>
            </a:r>
            <a:r>
              <a:rPr lang="en-US" sz="900" dirty="0" err="1"/>
              <a:t>Boondein</a:t>
            </a:r>
            <a:r>
              <a:rPr lang="en-US" sz="900" dirty="0"/>
              <a:t>' gives employees an opportunity to contribute their time towards the society by working on initiatives like Financial literacy education, beach cleaning etc. for a happier world. I believe and urge everyone to move beyond the concept of CSR to ISR (Individual Social Responsibility) and contribute towards a better world in her/his own capacity.</a:t>
            </a:r>
          </a:p>
        </p:txBody>
      </p:sp>
    </p:spTree>
    <p:extLst>
      <p:ext uri="{BB962C8B-B14F-4D97-AF65-F5344CB8AC3E}">
        <p14:creationId xmlns:p14="http://schemas.microsoft.com/office/powerpoint/2010/main" val="1596733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453767" y="854026"/>
            <a:ext cx="2485360" cy="461665"/>
          </a:xfrm>
          <a:prstGeom prst="rect">
            <a:avLst/>
          </a:prstGeom>
          <a:noFill/>
        </p:spPr>
        <p:txBody>
          <a:bodyPr wrap="none" lIns="91440" tIns="45720" rIns="91440" bIns="45720">
            <a:spAutoFit/>
          </a:bodyPr>
          <a:lstStyle/>
          <a:p>
            <a:pPr algn="ctr"/>
            <a:r>
              <a:rPr lang="en-US" sz="2400" cap="none" spc="0" dirty="0">
                <a:ln w="0"/>
                <a:solidFill>
                  <a:schemeClr val="tx1"/>
                </a:solidFill>
                <a:latin typeface="+mj-lt"/>
              </a:rPr>
              <a:t>From the CSR desk</a:t>
            </a:r>
          </a:p>
        </p:txBody>
      </p:sp>
      <p:sp>
        <p:nvSpPr>
          <p:cNvPr id="5" name="Rectangle 4"/>
          <p:cNvSpPr/>
          <p:nvPr/>
        </p:nvSpPr>
        <p:spPr>
          <a:xfrm>
            <a:off x="4453767" y="1401416"/>
            <a:ext cx="2231659" cy="3693319"/>
          </a:xfrm>
          <a:prstGeom prst="rect">
            <a:avLst/>
          </a:prstGeom>
          <a:noFill/>
        </p:spPr>
        <p:txBody>
          <a:bodyPr wrap="square" lIns="91440" tIns="45720" rIns="91440" bIns="45720">
            <a:spAutoFit/>
          </a:bodyPr>
          <a:lstStyle/>
          <a:p>
            <a:r>
              <a:rPr lang="en-US" sz="900" dirty="0"/>
              <a:t>Community welfare, participation and ownership is at the core of all our CSR interventions. </a:t>
            </a:r>
          </a:p>
          <a:p>
            <a:endParaRPr lang="en-US" sz="900" dirty="0"/>
          </a:p>
          <a:p>
            <a:r>
              <a:rPr lang="en-US" sz="900" dirty="0"/>
              <a:t>Our CSR interventions focus on delivering sustainable solutions for the long term benefit of the community. Our core CSR programs of Integrated Water Resource Management (IWRM) and Digital Financial Inclusion have been designed in such a way that final ownership rests with the community, thus ensuring long-term sustenance.</a:t>
            </a:r>
          </a:p>
          <a:p>
            <a:endParaRPr lang="en-US" sz="900" dirty="0"/>
          </a:p>
          <a:p>
            <a:r>
              <a:rPr lang="en-US" sz="900" dirty="0"/>
              <a:t>The increase in water-levels, increase </a:t>
            </a:r>
          </a:p>
          <a:p>
            <a:r>
              <a:rPr lang="en-US" sz="900" dirty="0"/>
              <a:t>in household incomes, increase in adoption of digital finance practices are just few indicators to measure the success of our interventions. Through these, we are attempting to create sustainable livelihood opportunities for the communities. The underlying motive is that we ensure that the community progresses with us and without us as well. Employees at LTFS play a major role when it comes to on-ground</a:t>
            </a:r>
          </a:p>
        </p:txBody>
      </p:sp>
      <p:sp>
        <p:nvSpPr>
          <p:cNvPr id="6" name="Rectangle 5"/>
          <p:cNvSpPr/>
          <p:nvPr/>
        </p:nvSpPr>
        <p:spPr>
          <a:xfrm>
            <a:off x="6685426" y="1401416"/>
            <a:ext cx="2231659" cy="2585323"/>
          </a:xfrm>
          <a:prstGeom prst="rect">
            <a:avLst/>
          </a:prstGeom>
          <a:noFill/>
        </p:spPr>
        <p:txBody>
          <a:bodyPr wrap="square" lIns="91440" tIns="45720" rIns="91440" bIns="45720">
            <a:spAutoFit/>
          </a:bodyPr>
          <a:lstStyle/>
          <a:p>
            <a:r>
              <a:rPr lang="en-US" sz="900" dirty="0"/>
              <a:t>implementation of the CSR projects. </a:t>
            </a:r>
          </a:p>
          <a:p>
            <a:r>
              <a:rPr lang="en-US" sz="900" dirty="0"/>
              <a:t>The millennial work force is keener on contributing in a way wherein they get a chance to interact with the deserving ones and experience for themselves the happiness that they are bringing to someone's life. </a:t>
            </a:r>
          </a:p>
          <a:p>
            <a:endParaRPr lang="en-US" sz="900" dirty="0"/>
          </a:p>
          <a:p>
            <a:r>
              <a:rPr lang="en-US" sz="900" dirty="0"/>
              <a:t>“</a:t>
            </a:r>
            <a:r>
              <a:rPr lang="en-US" sz="900" dirty="0" err="1"/>
              <a:t>Boondein</a:t>
            </a:r>
            <a:r>
              <a:rPr lang="en-US" sz="900" dirty="0"/>
              <a:t>”, the employee volunteering program at LTFS is a perfect platform for employees' direct involvement with the community. It gives them an exposure to the other side of the world. This direct involvement in community welfare ensures of a work culture that is empathetically business oriented.</a:t>
            </a:r>
          </a:p>
          <a:p>
            <a:endParaRPr lang="en-US" sz="900" dirty="0"/>
          </a:p>
          <a:p>
            <a:r>
              <a:rPr lang="en-US" sz="900" b="1" dirty="0"/>
              <a:t>Happy Reading!</a:t>
            </a:r>
          </a:p>
        </p:txBody>
      </p:sp>
    </p:spTree>
    <p:extLst>
      <p:ext uri="{BB962C8B-B14F-4D97-AF65-F5344CB8AC3E}">
        <p14:creationId xmlns:p14="http://schemas.microsoft.com/office/powerpoint/2010/main" val="2673135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70351" y="706091"/>
            <a:ext cx="3668249" cy="646331"/>
          </a:xfrm>
          <a:prstGeom prst="rect">
            <a:avLst/>
          </a:prstGeom>
          <a:noFill/>
        </p:spPr>
        <p:txBody>
          <a:bodyPr wrap="square" lIns="91440" tIns="45720" rIns="91440" bIns="45720">
            <a:spAutoFit/>
          </a:bodyPr>
          <a:lstStyle/>
          <a:p>
            <a:r>
              <a:rPr lang="en-US" sz="900" dirty="0"/>
              <a:t>Adoption of 3S framework, i.e., Social Impact, Scale and Sustainability, to implement the CSR projects, ensures that we create maximum value for the stakeholders. The 3S approach ensures that it is a win-win situation for each</a:t>
            </a:r>
          </a:p>
        </p:txBody>
      </p:sp>
      <p:sp>
        <p:nvSpPr>
          <p:cNvPr id="5" name="Rectangle 4"/>
          <p:cNvSpPr/>
          <p:nvPr/>
        </p:nvSpPr>
        <p:spPr>
          <a:xfrm>
            <a:off x="4866151" y="706091"/>
            <a:ext cx="3668249" cy="646331"/>
          </a:xfrm>
          <a:prstGeom prst="rect">
            <a:avLst/>
          </a:prstGeom>
          <a:noFill/>
        </p:spPr>
        <p:txBody>
          <a:bodyPr wrap="square" lIns="91440" tIns="45720" rIns="91440" bIns="45720">
            <a:spAutoFit/>
          </a:bodyPr>
          <a:lstStyle/>
          <a:p>
            <a:r>
              <a:rPr lang="en-US" sz="900" dirty="0"/>
              <a:t>and every stakeholder whether it's a direct beneficiary or the implementing agency or even the organization. The project objectives are defined in such a way, that the resulting outcomes and outputs add significant value to the stakeholders.</a:t>
            </a:r>
          </a:p>
        </p:txBody>
      </p:sp>
      <p:sp>
        <p:nvSpPr>
          <p:cNvPr id="6" name="Rectangle 5"/>
          <p:cNvSpPr/>
          <p:nvPr/>
        </p:nvSpPr>
        <p:spPr>
          <a:xfrm>
            <a:off x="370351" y="177751"/>
            <a:ext cx="1911484" cy="461665"/>
          </a:xfrm>
          <a:prstGeom prst="rect">
            <a:avLst/>
          </a:prstGeom>
          <a:noFill/>
        </p:spPr>
        <p:txBody>
          <a:bodyPr wrap="none" lIns="91440" tIns="45720" rIns="91440" bIns="45720">
            <a:spAutoFit/>
          </a:bodyPr>
          <a:lstStyle/>
          <a:p>
            <a:pPr algn="ctr"/>
            <a:r>
              <a:rPr lang="en-US" sz="2400" cap="none" spc="0" dirty="0">
                <a:ln w="0"/>
                <a:solidFill>
                  <a:schemeClr val="tx1"/>
                </a:solidFill>
                <a:latin typeface="+mj-lt"/>
              </a:rPr>
              <a:t>CSR Approach</a:t>
            </a:r>
          </a:p>
        </p:txBody>
      </p:sp>
      <p:sp>
        <p:nvSpPr>
          <p:cNvPr id="7" name="Rectangle 6"/>
          <p:cNvSpPr/>
          <p:nvPr/>
        </p:nvSpPr>
        <p:spPr>
          <a:xfrm>
            <a:off x="370351" y="5544791"/>
            <a:ext cx="3401549" cy="923330"/>
          </a:xfrm>
          <a:prstGeom prst="rect">
            <a:avLst/>
          </a:prstGeom>
          <a:noFill/>
        </p:spPr>
        <p:txBody>
          <a:bodyPr wrap="square" lIns="91440" tIns="45720" rIns="91440" bIns="45720">
            <a:spAutoFit/>
          </a:bodyPr>
          <a:lstStyle/>
          <a:p>
            <a:r>
              <a:rPr lang="en-US" sz="900" dirty="0"/>
              <a:t>The Sustainable Development Goals are the blueprints to achieve a better and more sustainable future for all. They address the global challenges we face, including those related to poverty, inequality, climate, environmental degradation, prosperity, peace and justice. LTFS ensures that all their projects are in alignment with the SDG’s so that they can contribute in a more sustainable manner.</a:t>
            </a:r>
          </a:p>
        </p:txBody>
      </p:sp>
      <p:sp>
        <p:nvSpPr>
          <p:cNvPr id="8" name="Rectangle 7"/>
          <p:cNvSpPr/>
          <p:nvPr/>
        </p:nvSpPr>
        <p:spPr>
          <a:xfrm>
            <a:off x="370351" y="5201891"/>
            <a:ext cx="3401549" cy="246221"/>
          </a:xfrm>
          <a:prstGeom prst="rect">
            <a:avLst/>
          </a:prstGeom>
          <a:noFill/>
        </p:spPr>
        <p:txBody>
          <a:bodyPr wrap="square" lIns="91440" tIns="45720" rIns="91440" bIns="45720">
            <a:spAutoFit/>
          </a:bodyPr>
          <a:lstStyle/>
          <a:p>
            <a:r>
              <a:rPr lang="en-US" sz="1000" dirty="0"/>
              <a:t>Alignment with Sustainable Development Goals (SDG’s)</a:t>
            </a:r>
          </a:p>
        </p:txBody>
      </p:sp>
    </p:spTree>
    <p:extLst>
      <p:ext uri="{BB962C8B-B14F-4D97-AF65-F5344CB8AC3E}">
        <p14:creationId xmlns:p14="http://schemas.microsoft.com/office/powerpoint/2010/main" val="420576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151902" y="906116"/>
            <a:ext cx="3430124" cy="4385816"/>
          </a:xfrm>
          <a:prstGeom prst="rect">
            <a:avLst/>
          </a:prstGeom>
          <a:noFill/>
        </p:spPr>
        <p:txBody>
          <a:bodyPr wrap="square" lIns="91440" tIns="45720" rIns="91440" bIns="45720" anchor="ctr">
            <a:spAutoFit/>
          </a:bodyPr>
          <a:lstStyle/>
          <a:p>
            <a:r>
              <a:rPr lang="en-US" sz="900" dirty="0">
                <a:solidFill>
                  <a:schemeClr val="bg1"/>
                </a:solidFill>
              </a:rPr>
              <a:t>Social Impact </a:t>
            </a:r>
          </a:p>
          <a:p>
            <a:r>
              <a:rPr lang="en-US" sz="900" dirty="0">
                <a:solidFill>
                  <a:schemeClr val="bg1"/>
                </a:solidFill>
              </a:rPr>
              <a:t>The projects are identified on the basis of detailed baseline and need assessment surveys. Regular assessments and stakeholder workshops, on a regular basis, ensure that voice of the community is taken into account and project model is adequately developed with clearly defined output, outcome and impact indicators. This ground work, even before the finalization of projects, helps us to ensure that projects are carefully selected and designed to create a larger social impact. </a:t>
            </a:r>
          </a:p>
          <a:p>
            <a:endParaRPr lang="en-US" sz="900" dirty="0">
              <a:solidFill>
                <a:schemeClr val="bg1"/>
              </a:solidFill>
            </a:endParaRPr>
          </a:p>
          <a:p>
            <a:r>
              <a:rPr lang="en-US" sz="900" dirty="0">
                <a:solidFill>
                  <a:schemeClr val="bg1"/>
                </a:solidFill>
              </a:rPr>
              <a:t>Scale </a:t>
            </a:r>
          </a:p>
          <a:p>
            <a:r>
              <a:rPr lang="en-US" sz="900" dirty="0">
                <a:solidFill>
                  <a:schemeClr val="bg1"/>
                </a:solidFill>
              </a:rPr>
              <a:t>Selection of partner organizations/implementing agencies is crucial for the success of the project. A thorough due diligence is carried out to ensure that we have partners who are domain experts and have a greater understanding of the on-ground situation. This gives us the liberty to focus on the expansion of projects and scaling it to other deserving locations with the right partners. </a:t>
            </a:r>
          </a:p>
          <a:p>
            <a:endParaRPr lang="en-US" sz="900" dirty="0">
              <a:solidFill>
                <a:schemeClr val="bg1"/>
              </a:solidFill>
            </a:endParaRPr>
          </a:p>
          <a:p>
            <a:r>
              <a:rPr lang="en-US" sz="900" dirty="0">
                <a:solidFill>
                  <a:schemeClr val="bg1"/>
                </a:solidFill>
              </a:rPr>
              <a:t>Sustainability</a:t>
            </a:r>
          </a:p>
          <a:p>
            <a:r>
              <a:rPr lang="en-US" sz="900" dirty="0">
                <a:solidFill>
                  <a:schemeClr val="bg1"/>
                </a:solidFill>
              </a:rPr>
              <a:t>Sustainability is a major factor that is taken into consideration while planning, implementing, and monitoring the project. To ensure long term sustenance of the project, the involvement of the local community is important in bringing about local development. When people at the community participate in the decisions that affect their lives, they feel attached to the decisions and actively participate in the implementation process which increases sense of ownership of the projects. The community participation in digging and burying trench, contributing money to facilitate the implementation, carrying building materials and cleaning the project area etc. ensures that, community takes care of its livelihood opportunities for a sustainable future. </a:t>
            </a:r>
          </a:p>
        </p:txBody>
      </p:sp>
    </p:spTree>
    <p:extLst>
      <p:ext uri="{BB962C8B-B14F-4D97-AF65-F5344CB8AC3E}">
        <p14:creationId xmlns:p14="http://schemas.microsoft.com/office/powerpoint/2010/main" val="2576993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TotalTime>
  <Words>3090</Words>
  <Application>Microsoft Office PowerPoint</Application>
  <PresentationFormat>On-screen Show (4:3)</PresentationFormat>
  <Paragraphs>184</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Amit Dhalwade</cp:lastModifiedBy>
  <cp:revision>87</cp:revision>
  <dcterms:created xsi:type="dcterms:W3CDTF">2019-02-06T14:07:57Z</dcterms:created>
  <dcterms:modified xsi:type="dcterms:W3CDTF">2019-02-08T04:42:16Z</dcterms:modified>
</cp:coreProperties>
</file>